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9"/>
  </p:notesMasterIdLst>
  <p:handoutMasterIdLst>
    <p:handoutMasterId r:id="rId10"/>
  </p:handoutMasterIdLst>
  <p:sldIdLst>
    <p:sldId id="660" r:id="rId2"/>
    <p:sldId id="664" r:id="rId3"/>
    <p:sldId id="661" r:id="rId4"/>
    <p:sldId id="662" r:id="rId5"/>
    <p:sldId id="659" r:id="rId6"/>
    <p:sldId id="665" r:id="rId7"/>
    <p:sldId id="663" r:id="rId8"/>
  </p:sldIdLst>
  <p:sldSz cx="12192000" cy="6858000"/>
  <p:notesSz cx="6858000" cy="9945688"/>
  <p:kinsoku lang="ja-JP" invalStChars="、。，．・：；？！゛゜ヽヾゝゞ々ー’”）〕］｝〉》」』】°‰′″℃￠％ぁぃぅぇぉっゃゅょゎァィゥェォッャュョヮヵヶ!%),.:;?]}｡｣､･ｧｨｩｪｫｬｭｮｯｰﾞﾟ" invalEndChars="‘“（〔［｛〈《「『【￥＄$([\{｢￡"/>
  <p:defaultTextStyle>
    <a:defPPr>
      <a:defRPr lang="de-DE"/>
    </a:defPPr>
    <a:lvl1pPr algn="l" rtl="0" eaLnBrk="0" fontAlgn="base" hangingPunct="0">
      <a:spcBef>
        <a:spcPct val="0"/>
      </a:spcBef>
      <a:spcAft>
        <a:spcPct val="0"/>
      </a:spcAft>
      <a:defRPr sz="2400" b="1" kern="1200">
        <a:solidFill>
          <a:schemeClr val="tx1"/>
        </a:solidFill>
        <a:latin typeface="Sylfae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Sylfae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Sylfae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Sylfae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Sylfaen" pitchFamily="18" charset="0"/>
        <a:ea typeface="+mn-ea"/>
        <a:cs typeface="+mn-cs"/>
      </a:defRPr>
    </a:lvl5pPr>
    <a:lvl6pPr marL="2286000" algn="l" defTabSz="914400" rtl="0" eaLnBrk="1" latinLnBrk="0" hangingPunct="1">
      <a:defRPr sz="2400" b="1" kern="1200">
        <a:solidFill>
          <a:schemeClr val="tx1"/>
        </a:solidFill>
        <a:latin typeface="Sylfaen" pitchFamily="18" charset="0"/>
        <a:ea typeface="+mn-ea"/>
        <a:cs typeface="+mn-cs"/>
      </a:defRPr>
    </a:lvl6pPr>
    <a:lvl7pPr marL="2743200" algn="l" defTabSz="914400" rtl="0" eaLnBrk="1" latinLnBrk="0" hangingPunct="1">
      <a:defRPr sz="2400" b="1" kern="1200">
        <a:solidFill>
          <a:schemeClr val="tx1"/>
        </a:solidFill>
        <a:latin typeface="Sylfaen" pitchFamily="18" charset="0"/>
        <a:ea typeface="+mn-ea"/>
        <a:cs typeface="+mn-cs"/>
      </a:defRPr>
    </a:lvl7pPr>
    <a:lvl8pPr marL="3200400" algn="l" defTabSz="914400" rtl="0" eaLnBrk="1" latinLnBrk="0" hangingPunct="1">
      <a:defRPr sz="2400" b="1" kern="1200">
        <a:solidFill>
          <a:schemeClr val="tx1"/>
        </a:solidFill>
        <a:latin typeface="Sylfaen" pitchFamily="18" charset="0"/>
        <a:ea typeface="+mn-ea"/>
        <a:cs typeface="+mn-cs"/>
      </a:defRPr>
    </a:lvl8pPr>
    <a:lvl9pPr marL="3657600" algn="l" defTabSz="914400" rtl="0" eaLnBrk="1" latinLnBrk="0" hangingPunct="1">
      <a:defRPr sz="2400" b="1" kern="1200">
        <a:solidFill>
          <a:schemeClr val="tx1"/>
        </a:solidFill>
        <a:latin typeface="Sylfaen" pitchFamily="18" charset="0"/>
        <a:ea typeface="+mn-ea"/>
        <a:cs typeface="+mn-cs"/>
      </a:defRPr>
    </a:lvl9pPr>
  </p:defaultTextStyle>
  <p:extLst>
    <p:ext uri="{EFAFB233-063F-42B5-8137-9DF3F51BA10A}">
      <p15:sldGuideLst xmlns:p15="http://schemas.microsoft.com/office/powerpoint/2012/main">
        <p15:guide id="1" orient="horz" pos="3984">
          <p15:clr>
            <a:srgbClr val="A4A3A4"/>
          </p15:clr>
        </p15:guide>
        <p15:guide id="2" pos="166">
          <p15:clr>
            <a:srgbClr val="A4A3A4"/>
          </p15:clr>
        </p15:guide>
      </p15:sldGuideLst>
    </p:ext>
    <p:ext uri="{2D200454-40CA-4A62-9FC3-DE9A4176ACB9}">
      <p15:notesGuideLst xmlns:p15="http://schemas.microsoft.com/office/powerpoint/2012/main">
        <p15:guide id="1" orient="horz" pos="3131">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558" autoAdjust="0"/>
    <p:restoredTop sz="93211" autoAdjust="0"/>
  </p:normalViewPr>
  <p:slideViewPr>
    <p:cSldViewPr>
      <p:cViewPr varScale="1">
        <p:scale>
          <a:sx n="74" d="100"/>
          <a:sy n="74" d="100"/>
        </p:scale>
        <p:origin x="1358" y="58"/>
      </p:cViewPr>
      <p:guideLst>
        <p:guide orient="horz" pos="3984"/>
        <p:guide pos="16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24" d="100"/>
          <a:sy n="124" d="100"/>
        </p:scale>
        <p:origin x="1718" y="-2078"/>
      </p:cViewPr>
      <p:guideLst>
        <p:guide orient="horz" pos="3131"/>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EBD1AC1-9B12-8469-8F75-EB06CBD125F6}"/>
              </a:ext>
            </a:extLst>
          </p:cNvPr>
          <p:cNvSpPr>
            <a:spLocks noChangeArrowheads="1"/>
          </p:cNvSpPr>
          <p:nvPr/>
        </p:nvSpPr>
        <p:spPr bwMode="auto">
          <a:xfrm>
            <a:off x="2963863" y="9440863"/>
            <a:ext cx="93503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626" tIns="44518" rIns="90626" bIns="44518">
            <a:spAutoFit/>
          </a:bodyPr>
          <a:lstStyle>
            <a:lvl1pPr defTabSz="787400">
              <a:defRPr sz="2400" b="1">
                <a:solidFill>
                  <a:schemeClr val="tx1"/>
                </a:solidFill>
                <a:latin typeface="Sylfaen" pitchFamily="18" charset="0"/>
              </a:defRPr>
            </a:lvl1pPr>
            <a:lvl2pPr marL="774700" indent="-296863" defTabSz="787400">
              <a:defRPr sz="2400" b="1">
                <a:solidFill>
                  <a:schemeClr val="tx1"/>
                </a:solidFill>
                <a:latin typeface="Sylfaen" pitchFamily="18" charset="0"/>
              </a:defRPr>
            </a:lvl2pPr>
            <a:lvl3pPr marL="1193800" indent="-239713" defTabSz="787400">
              <a:defRPr sz="2400" b="1">
                <a:solidFill>
                  <a:schemeClr val="tx1"/>
                </a:solidFill>
                <a:latin typeface="Sylfaen" pitchFamily="18" charset="0"/>
              </a:defRPr>
            </a:lvl3pPr>
            <a:lvl4pPr marL="1670050" indent="-238125" defTabSz="787400">
              <a:defRPr sz="2400" b="1">
                <a:solidFill>
                  <a:schemeClr val="tx1"/>
                </a:solidFill>
                <a:latin typeface="Sylfaen" pitchFamily="18" charset="0"/>
              </a:defRPr>
            </a:lvl4pPr>
            <a:lvl5pPr marL="2147888" indent="-239713" defTabSz="787400">
              <a:defRPr sz="2400" b="1">
                <a:solidFill>
                  <a:schemeClr val="tx1"/>
                </a:solidFill>
                <a:latin typeface="Sylfaen" pitchFamily="18" charset="0"/>
              </a:defRPr>
            </a:lvl5pPr>
            <a:lvl6pPr marL="2605088" indent="-239713" defTabSz="787400" eaLnBrk="0" fontAlgn="base" hangingPunct="0">
              <a:spcBef>
                <a:spcPct val="0"/>
              </a:spcBef>
              <a:spcAft>
                <a:spcPct val="0"/>
              </a:spcAft>
              <a:defRPr sz="2400" b="1">
                <a:solidFill>
                  <a:schemeClr val="tx1"/>
                </a:solidFill>
                <a:latin typeface="Sylfaen" pitchFamily="18" charset="0"/>
              </a:defRPr>
            </a:lvl6pPr>
            <a:lvl7pPr marL="3062288" indent="-239713" defTabSz="787400" eaLnBrk="0" fontAlgn="base" hangingPunct="0">
              <a:spcBef>
                <a:spcPct val="0"/>
              </a:spcBef>
              <a:spcAft>
                <a:spcPct val="0"/>
              </a:spcAft>
              <a:defRPr sz="2400" b="1">
                <a:solidFill>
                  <a:schemeClr val="tx1"/>
                </a:solidFill>
                <a:latin typeface="Sylfaen" pitchFamily="18" charset="0"/>
              </a:defRPr>
            </a:lvl7pPr>
            <a:lvl8pPr marL="3519488" indent="-239713" defTabSz="787400" eaLnBrk="0" fontAlgn="base" hangingPunct="0">
              <a:spcBef>
                <a:spcPct val="0"/>
              </a:spcBef>
              <a:spcAft>
                <a:spcPct val="0"/>
              </a:spcAft>
              <a:defRPr sz="2400" b="1">
                <a:solidFill>
                  <a:schemeClr val="tx1"/>
                </a:solidFill>
                <a:latin typeface="Sylfaen" pitchFamily="18" charset="0"/>
              </a:defRPr>
            </a:lvl8pPr>
            <a:lvl9pPr marL="3976688" indent="-239713" defTabSz="787400" eaLnBrk="0" fontAlgn="base" hangingPunct="0">
              <a:spcBef>
                <a:spcPct val="0"/>
              </a:spcBef>
              <a:spcAft>
                <a:spcPct val="0"/>
              </a:spcAft>
              <a:defRPr sz="2400" b="1">
                <a:solidFill>
                  <a:schemeClr val="tx1"/>
                </a:solidFill>
                <a:latin typeface="Sylfaen" pitchFamily="18" charset="0"/>
              </a:defRPr>
            </a:lvl9pPr>
          </a:lstStyle>
          <a:p>
            <a:pPr algn="ctr">
              <a:lnSpc>
                <a:spcPct val="90000"/>
              </a:lnSpc>
            </a:pPr>
            <a:r>
              <a:rPr lang="de-DE" altLang="de-DE" sz="1300" b="0">
                <a:latin typeface="Arial" panose="020B0604020202020204" pitchFamily="34" charset="0"/>
              </a:rPr>
              <a:t>Seite </a:t>
            </a:r>
            <a:fld id="{FEBDF73B-D859-B843-98B9-F0CBC039D2E3}" type="slidenum">
              <a:rPr lang="de-DE" altLang="de-DE" sz="1300" b="0">
                <a:latin typeface="Arial" panose="020B0604020202020204" pitchFamily="34" charset="0"/>
              </a:rPr>
              <a:pPr algn="ctr">
                <a:lnSpc>
                  <a:spcPct val="90000"/>
                </a:lnSpc>
              </a:pPr>
              <a:t>‹Nr.›</a:t>
            </a:fld>
            <a:endParaRPr lang="de-DE" altLang="de-DE" sz="1300" b="0">
              <a:latin typeface="Arial" panose="020B060402020202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03576B8-6918-D564-6444-76EF8E9E76E4}"/>
              </a:ext>
            </a:extLst>
          </p:cNvPr>
          <p:cNvSpPr>
            <a:spLocks noGrp="1" noChangeArrowheads="1"/>
          </p:cNvSpPr>
          <p:nvPr>
            <p:ph type="body" sz="quarter" idx="3"/>
          </p:nvPr>
        </p:nvSpPr>
        <p:spPr bwMode="auto">
          <a:xfrm>
            <a:off x="914400" y="4729163"/>
            <a:ext cx="5029200" cy="392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626" tIns="44518" rIns="90626" bIns="44518" numCol="1" anchor="t" anchorCtr="0" compatLnSpc="1">
            <a:prstTxWarp prst="textNoShape">
              <a:avLst/>
            </a:prstTxWarp>
          </a:bodyPr>
          <a:lstStyle/>
          <a:p>
            <a:pPr lvl="0"/>
            <a:r>
              <a:rPr lang="de-DE" noProof="0"/>
              <a:t>Hauptteiltext</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2051" name="Rectangle 3">
            <a:extLst>
              <a:ext uri="{FF2B5EF4-FFF2-40B4-BE49-F238E27FC236}">
                <a16:creationId xmlns:a16="http://schemas.microsoft.com/office/drawing/2014/main" id="{332D1962-1B12-63DC-F4A9-500FACD21041}"/>
              </a:ext>
            </a:extLst>
          </p:cNvPr>
          <p:cNvSpPr>
            <a:spLocks noChangeArrowheads="1" noTextEdit="1"/>
          </p:cNvSpPr>
          <p:nvPr>
            <p:ph type="sldImg" idx="2"/>
          </p:nvPr>
        </p:nvSpPr>
        <p:spPr bwMode="auto">
          <a:xfrm>
            <a:off x="336550" y="868363"/>
            <a:ext cx="6191250" cy="34829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a:extLst>
              <a:ext uri="{FF2B5EF4-FFF2-40B4-BE49-F238E27FC236}">
                <a16:creationId xmlns:a16="http://schemas.microsoft.com/office/drawing/2014/main" id="{C3D248C5-1BDE-CBFC-3A38-D691907DEED5}"/>
              </a:ext>
            </a:extLst>
          </p:cNvPr>
          <p:cNvSpPr>
            <a:spLocks noChangeArrowheads="1"/>
          </p:cNvSpPr>
          <p:nvPr/>
        </p:nvSpPr>
        <p:spPr bwMode="auto">
          <a:xfrm>
            <a:off x="2963863" y="9528175"/>
            <a:ext cx="93503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626" tIns="44518" rIns="90626" bIns="44518">
            <a:spAutoFit/>
          </a:bodyPr>
          <a:lstStyle>
            <a:lvl1pPr defTabSz="787400">
              <a:defRPr sz="2400" b="1">
                <a:solidFill>
                  <a:schemeClr val="tx1"/>
                </a:solidFill>
                <a:latin typeface="Sylfaen" pitchFamily="18" charset="0"/>
              </a:defRPr>
            </a:lvl1pPr>
            <a:lvl2pPr marL="774700" indent="-296863" defTabSz="787400">
              <a:defRPr sz="2400" b="1">
                <a:solidFill>
                  <a:schemeClr val="tx1"/>
                </a:solidFill>
                <a:latin typeface="Sylfaen" pitchFamily="18" charset="0"/>
              </a:defRPr>
            </a:lvl2pPr>
            <a:lvl3pPr marL="1193800" indent="-239713" defTabSz="787400">
              <a:defRPr sz="2400" b="1">
                <a:solidFill>
                  <a:schemeClr val="tx1"/>
                </a:solidFill>
                <a:latin typeface="Sylfaen" pitchFamily="18" charset="0"/>
              </a:defRPr>
            </a:lvl3pPr>
            <a:lvl4pPr marL="1670050" indent="-238125" defTabSz="787400">
              <a:defRPr sz="2400" b="1">
                <a:solidFill>
                  <a:schemeClr val="tx1"/>
                </a:solidFill>
                <a:latin typeface="Sylfaen" pitchFamily="18" charset="0"/>
              </a:defRPr>
            </a:lvl4pPr>
            <a:lvl5pPr marL="2147888" indent="-239713" defTabSz="787400">
              <a:defRPr sz="2400" b="1">
                <a:solidFill>
                  <a:schemeClr val="tx1"/>
                </a:solidFill>
                <a:latin typeface="Sylfaen" pitchFamily="18" charset="0"/>
              </a:defRPr>
            </a:lvl5pPr>
            <a:lvl6pPr marL="2605088" indent="-239713" defTabSz="787400" eaLnBrk="0" fontAlgn="base" hangingPunct="0">
              <a:spcBef>
                <a:spcPct val="0"/>
              </a:spcBef>
              <a:spcAft>
                <a:spcPct val="0"/>
              </a:spcAft>
              <a:defRPr sz="2400" b="1">
                <a:solidFill>
                  <a:schemeClr val="tx1"/>
                </a:solidFill>
                <a:latin typeface="Sylfaen" pitchFamily="18" charset="0"/>
              </a:defRPr>
            </a:lvl6pPr>
            <a:lvl7pPr marL="3062288" indent="-239713" defTabSz="787400" eaLnBrk="0" fontAlgn="base" hangingPunct="0">
              <a:spcBef>
                <a:spcPct val="0"/>
              </a:spcBef>
              <a:spcAft>
                <a:spcPct val="0"/>
              </a:spcAft>
              <a:defRPr sz="2400" b="1">
                <a:solidFill>
                  <a:schemeClr val="tx1"/>
                </a:solidFill>
                <a:latin typeface="Sylfaen" pitchFamily="18" charset="0"/>
              </a:defRPr>
            </a:lvl7pPr>
            <a:lvl8pPr marL="3519488" indent="-239713" defTabSz="787400" eaLnBrk="0" fontAlgn="base" hangingPunct="0">
              <a:spcBef>
                <a:spcPct val="0"/>
              </a:spcBef>
              <a:spcAft>
                <a:spcPct val="0"/>
              </a:spcAft>
              <a:defRPr sz="2400" b="1">
                <a:solidFill>
                  <a:schemeClr val="tx1"/>
                </a:solidFill>
                <a:latin typeface="Sylfaen" pitchFamily="18" charset="0"/>
              </a:defRPr>
            </a:lvl8pPr>
            <a:lvl9pPr marL="3976688" indent="-239713" defTabSz="787400" eaLnBrk="0" fontAlgn="base" hangingPunct="0">
              <a:spcBef>
                <a:spcPct val="0"/>
              </a:spcBef>
              <a:spcAft>
                <a:spcPct val="0"/>
              </a:spcAft>
              <a:defRPr sz="2400" b="1">
                <a:solidFill>
                  <a:schemeClr val="tx1"/>
                </a:solidFill>
                <a:latin typeface="Sylfaen" pitchFamily="18" charset="0"/>
              </a:defRPr>
            </a:lvl9pPr>
          </a:lstStyle>
          <a:p>
            <a:pPr algn="ctr">
              <a:lnSpc>
                <a:spcPct val="90000"/>
              </a:lnSpc>
            </a:pPr>
            <a:r>
              <a:rPr lang="de-DE" altLang="de-DE" sz="1300" b="0">
                <a:latin typeface="Arial" panose="020B0604020202020204" pitchFamily="34" charset="0"/>
              </a:rPr>
              <a:t>Seite </a:t>
            </a:r>
            <a:fld id="{E1B944B1-BABA-4648-A367-5FFC7507F333}" type="slidenum">
              <a:rPr lang="de-DE" altLang="de-DE" sz="1300" b="0">
                <a:latin typeface="Arial" panose="020B0604020202020204" pitchFamily="34" charset="0"/>
              </a:rPr>
              <a:pPr algn="ctr">
                <a:lnSpc>
                  <a:spcPct val="90000"/>
                </a:lnSpc>
              </a:pPr>
              <a:t>‹Nr.›</a:t>
            </a:fld>
            <a:endParaRPr lang="de-DE" altLang="de-DE" sz="1300" b="0">
              <a:latin typeface="Arial" panose="020B0604020202020204" pitchFamily="34" charset="0"/>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defTabSz="762000"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a:extLst>
              <a:ext uri="{FF2B5EF4-FFF2-40B4-BE49-F238E27FC236}">
                <a16:creationId xmlns:a16="http://schemas.microsoft.com/office/drawing/2014/main" id="{EB0CA744-F779-F85A-F375-78A474299BDB}"/>
              </a:ext>
            </a:extLst>
          </p:cNvPr>
          <p:cNvSpPr>
            <a:spLocks noGrp="1" noRot="1" noChangeAspect="1" noTextEdit="1"/>
          </p:cNvSpPr>
          <p:nvPr>
            <p:ph type="sldImg"/>
          </p:nvPr>
        </p:nvSpPr>
        <p:spPr>
          <a:ln/>
        </p:spPr>
      </p:sp>
      <p:sp>
        <p:nvSpPr>
          <p:cNvPr id="5123" name="Notizenplatzhalter 2">
            <a:extLst>
              <a:ext uri="{FF2B5EF4-FFF2-40B4-BE49-F238E27FC236}">
                <a16:creationId xmlns:a16="http://schemas.microsoft.com/office/drawing/2014/main" id="{919EE9F0-3232-BACE-0FA4-D813F9BE570C}"/>
              </a:ext>
            </a:extLst>
          </p:cNvPr>
          <p:cNvSpPr>
            <a:spLocks noGrp="1"/>
          </p:cNvSpPr>
          <p:nvPr>
            <p:ph type="body" idx="1"/>
          </p:nvPr>
        </p:nvSpPr>
        <p:spPr>
          <a:noFill/>
        </p:spPr>
        <p:txBody>
          <a:bodyPr/>
          <a:lstStyle/>
          <a:p>
            <a:endParaRPr lang="de-DE" altLang="de-DE">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a:extLst>
              <a:ext uri="{FF2B5EF4-FFF2-40B4-BE49-F238E27FC236}">
                <a16:creationId xmlns:a16="http://schemas.microsoft.com/office/drawing/2014/main" id="{7956843F-EBCE-A9FA-EC3A-F58C93ECD1F8}"/>
              </a:ext>
            </a:extLst>
          </p:cNvPr>
          <p:cNvSpPr>
            <a:spLocks noGrp="1" noRot="1" noChangeAspect="1" noTextEdit="1"/>
          </p:cNvSpPr>
          <p:nvPr>
            <p:ph type="sldImg"/>
          </p:nvPr>
        </p:nvSpPr>
        <p:spPr>
          <a:ln/>
        </p:spPr>
      </p:sp>
      <p:sp>
        <p:nvSpPr>
          <p:cNvPr id="10243" name="Notizenplatzhalter 2">
            <a:extLst>
              <a:ext uri="{FF2B5EF4-FFF2-40B4-BE49-F238E27FC236}">
                <a16:creationId xmlns:a16="http://schemas.microsoft.com/office/drawing/2014/main" id="{09310BF5-CCCB-5E0A-3995-D3811D852794}"/>
              </a:ext>
            </a:extLst>
          </p:cNvPr>
          <p:cNvSpPr>
            <a:spLocks noGrp="1"/>
          </p:cNvSpPr>
          <p:nvPr>
            <p:ph type="body" idx="1"/>
          </p:nvPr>
        </p:nvSpPr>
        <p:spPr>
          <a:xfrm>
            <a:off x="476250" y="4729163"/>
            <a:ext cx="6051550" cy="3922712"/>
          </a:xfrm>
          <a:noFill/>
        </p:spPr>
        <p:txBody>
          <a:bodyPr/>
          <a:lstStyle/>
          <a:p>
            <a:endParaRPr lang="de-DE" altLang="de-DE">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a:extLst>
              <a:ext uri="{FF2B5EF4-FFF2-40B4-BE49-F238E27FC236}">
                <a16:creationId xmlns:a16="http://schemas.microsoft.com/office/drawing/2014/main" id="{1F3744CA-8B0D-942F-FD7B-F7304B475401}"/>
              </a:ext>
            </a:extLst>
          </p:cNvPr>
          <p:cNvSpPr>
            <a:spLocks noGrp="1" noRot="1" noChangeAspect="1" noTextEdit="1"/>
          </p:cNvSpPr>
          <p:nvPr>
            <p:ph type="sldImg"/>
          </p:nvPr>
        </p:nvSpPr>
        <p:spPr>
          <a:ln/>
        </p:spPr>
      </p:sp>
      <p:sp>
        <p:nvSpPr>
          <p:cNvPr id="12291" name="Notizenplatzhalter 2">
            <a:extLst>
              <a:ext uri="{FF2B5EF4-FFF2-40B4-BE49-F238E27FC236}">
                <a16:creationId xmlns:a16="http://schemas.microsoft.com/office/drawing/2014/main" id="{03E6FC21-C76F-F2E4-9B7A-7EE3B63BE6C3}"/>
              </a:ext>
            </a:extLst>
          </p:cNvPr>
          <p:cNvSpPr>
            <a:spLocks noGrp="1"/>
          </p:cNvSpPr>
          <p:nvPr>
            <p:ph type="body" idx="1"/>
          </p:nvPr>
        </p:nvSpPr>
        <p:spPr>
          <a:noFill/>
        </p:spPr>
        <p:txBody>
          <a:bodyPr/>
          <a:lstStyle/>
          <a:p>
            <a:endParaRPr lang="de-DE" altLang="de-DE">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bildplatzhalter 1">
            <a:extLst>
              <a:ext uri="{FF2B5EF4-FFF2-40B4-BE49-F238E27FC236}">
                <a16:creationId xmlns:a16="http://schemas.microsoft.com/office/drawing/2014/main" id="{59F2EFDA-1CD8-6374-50B6-8B631811A15F}"/>
              </a:ext>
            </a:extLst>
          </p:cNvPr>
          <p:cNvSpPr>
            <a:spLocks noGrp="1" noRot="1" noChangeAspect="1" noTextEdit="1"/>
          </p:cNvSpPr>
          <p:nvPr>
            <p:ph type="sldImg"/>
          </p:nvPr>
        </p:nvSpPr>
        <p:spPr>
          <a:ln/>
        </p:spPr>
      </p:sp>
      <p:sp>
        <p:nvSpPr>
          <p:cNvPr id="14339" name="Notizenplatzhalter 2">
            <a:extLst>
              <a:ext uri="{FF2B5EF4-FFF2-40B4-BE49-F238E27FC236}">
                <a16:creationId xmlns:a16="http://schemas.microsoft.com/office/drawing/2014/main" id="{5AAD0619-6B04-D1A1-4C49-CC6534290EE2}"/>
              </a:ext>
            </a:extLst>
          </p:cNvPr>
          <p:cNvSpPr>
            <a:spLocks noGrp="1"/>
          </p:cNvSpPr>
          <p:nvPr>
            <p:ph type="body" idx="1"/>
          </p:nvPr>
        </p:nvSpPr>
        <p:spPr>
          <a:noFill/>
        </p:spPr>
        <p:txBody>
          <a:bodyPr/>
          <a:lstStyle/>
          <a:p>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endParaRPr lang="en-US"/>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Tree>
    <p:extLst>
      <p:ext uri="{BB962C8B-B14F-4D97-AF65-F5344CB8AC3E}">
        <p14:creationId xmlns:p14="http://schemas.microsoft.com/office/powerpoint/2010/main" val="180039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9525" y="-152400"/>
            <a:ext cx="12182475" cy="1143000"/>
          </a:xfrm>
          <a:prstGeom prst="rect">
            <a:avLst/>
          </a:prstGeom>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a:xfrm>
            <a:off x="579437" y="1340768"/>
            <a:ext cx="11421219" cy="4114800"/>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292070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299939" y="609600"/>
            <a:ext cx="2203938" cy="5486400"/>
          </a:xfrm>
          <a:prstGeom prst="rect">
            <a:avLst/>
          </a:prstGeo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1688123" y="609600"/>
            <a:ext cx="6424246" cy="5486400"/>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3542131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halt">
    <p:spTree>
      <p:nvGrpSpPr>
        <p:cNvPr id="1" name=""/>
        <p:cNvGrpSpPr/>
        <p:nvPr/>
      </p:nvGrpSpPr>
      <p:grpSpPr>
        <a:xfrm>
          <a:off x="0" y="0"/>
          <a:ext cx="0" cy="0"/>
          <a:chOff x="0" y="0"/>
          <a:chExt cx="0" cy="0"/>
        </a:xfrm>
      </p:grpSpPr>
      <p:sp>
        <p:nvSpPr>
          <p:cNvPr id="9" name="Textplatzhalter 13"/>
          <p:cNvSpPr>
            <a:spLocks noGrp="1"/>
          </p:cNvSpPr>
          <p:nvPr>
            <p:ph idx="1"/>
          </p:nvPr>
        </p:nvSpPr>
        <p:spPr>
          <a:xfrm>
            <a:off x="294039" y="1223682"/>
            <a:ext cx="11596747" cy="4910071"/>
          </a:xfrm>
          <a:prstGeom prst="rect">
            <a:avLst/>
          </a:prstGeom>
        </p:spPr>
        <p:txBody>
          <a:bodyPr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27109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9525" y="-152400"/>
            <a:ext cx="12182475" cy="1143000"/>
          </a:xfrm>
          <a:prstGeom prst="rect">
            <a:avLst/>
          </a:prstGeom>
        </p:spPr>
        <p:txBody>
          <a:bodyPr/>
          <a:lstStyle/>
          <a:p>
            <a:r>
              <a:rPr lang="de-DE"/>
              <a:t>Titelmasterformat durch Klicken bearbeiten</a:t>
            </a:r>
            <a:endParaRPr lang="en-US"/>
          </a:p>
        </p:txBody>
      </p:sp>
      <p:sp>
        <p:nvSpPr>
          <p:cNvPr id="3" name="Inhaltsplatzhalter 2"/>
          <p:cNvSpPr>
            <a:spLocks noGrp="1"/>
          </p:cNvSpPr>
          <p:nvPr>
            <p:ph idx="1"/>
          </p:nvPr>
        </p:nvSpPr>
        <p:spPr>
          <a:xfrm>
            <a:off x="579437" y="1340768"/>
            <a:ext cx="11421219" cy="4114800"/>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303232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247" y="4406901"/>
            <a:ext cx="10363200" cy="1362075"/>
          </a:xfrm>
          <a:prstGeom prst="rect">
            <a:avLst/>
          </a:prstGeo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963247"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291998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9525" y="-152400"/>
            <a:ext cx="12182475" cy="1143000"/>
          </a:xfrm>
          <a:prstGeom prst="rect">
            <a:avLst/>
          </a:prstGeom>
        </p:spPr>
        <p:txBody>
          <a:bodyPr/>
          <a:lstStyle/>
          <a:p>
            <a:r>
              <a:rPr lang="de-DE"/>
              <a:t>Titelmasterformat durch Klicken bearbeiten</a:t>
            </a:r>
            <a:endParaRPr lang="en-US"/>
          </a:p>
        </p:txBody>
      </p:sp>
      <p:sp>
        <p:nvSpPr>
          <p:cNvPr id="3" name="Inhaltsplatzhalter 2"/>
          <p:cNvSpPr>
            <a:spLocks noGrp="1"/>
          </p:cNvSpPr>
          <p:nvPr>
            <p:ph sz="half" idx="1"/>
          </p:nvPr>
        </p:nvSpPr>
        <p:spPr>
          <a:xfrm>
            <a:off x="1688123" y="1981200"/>
            <a:ext cx="4314092"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6189785" y="1981200"/>
            <a:ext cx="4314092"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953422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609600" y="1535113"/>
            <a:ext cx="5386754"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754"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6193693" y="1535113"/>
            <a:ext cx="538870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Tree>
    <p:extLst>
      <p:ext uri="{BB962C8B-B14F-4D97-AF65-F5344CB8AC3E}">
        <p14:creationId xmlns:p14="http://schemas.microsoft.com/office/powerpoint/2010/main" val="203010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9525" y="-152400"/>
            <a:ext cx="12182475" cy="1143000"/>
          </a:xfrm>
          <a:prstGeom prst="rect">
            <a:avLst/>
          </a:prstGeom>
        </p:spPr>
        <p:txBody>
          <a:bodyPr/>
          <a:lstStyle/>
          <a:p>
            <a:r>
              <a:rPr lang="de-DE"/>
              <a:t>Titelmasterformat durch Klicken bearbeiten</a:t>
            </a:r>
            <a:endParaRPr lang="en-US"/>
          </a:p>
        </p:txBody>
      </p:sp>
    </p:spTree>
    <p:extLst>
      <p:ext uri="{BB962C8B-B14F-4D97-AF65-F5344CB8AC3E}">
        <p14:creationId xmlns:p14="http://schemas.microsoft.com/office/powerpoint/2010/main" val="223015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6923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4011247" cy="1162050"/>
          </a:xfrm>
          <a:prstGeom prst="rect">
            <a:avLst/>
          </a:prstGeo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4767385" y="273051"/>
            <a:ext cx="681501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609600" y="1435101"/>
            <a:ext cx="4011247"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3559433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554" y="4800600"/>
            <a:ext cx="7315200" cy="566738"/>
          </a:xfrm>
          <a:prstGeom prst="rect">
            <a:avLst/>
          </a:prstGeo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2389554"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2389554"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3905250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Text Box 6">
            <a:extLst>
              <a:ext uri="{FF2B5EF4-FFF2-40B4-BE49-F238E27FC236}">
                <a16:creationId xmlns:a16="http://schemas.microsoft.com/office/drawing/2014/main" id="{7A67FE73-8670-C209-008F-5A8E6A138971}"/>
              </a:ext>
            </a:extLst>
          </p:cNvPr>
          <p:cNvSpPr txBox="1">
            <a:spLocks noChangeArrowheads="1"/>
          </p:cNvSpPr>
          <p:nvPr/>
        </p:nvSpPr>
        <p:spPr bwMode="auto">
          <a:xfrm>
            <a:off x="511175" y="6565900"/>
            <a:ext cx="3614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defTabSz="762000">
              <a:defRPr sz="2400" b="1">
                <a:solidFill>
                  <a:schemeClr val="tx1"/>
                </a:solidFill>
                <a:latin typeface="Sylfaen" pitchFamily="18" charset="0"/>
              </a:defRPr>
            </a:lvl1pPr>
            <a:lvl2pPr marL="742950" indent="-285750" defTabSz="762000">
              <a:defRPr sz="2400" b="1">
                <a:solidFill>
                  <a:schemeClr val="tx1"/>
                </a:solidFill>
                <a:latin typeface="Sylfaen" pitchFamily="18" charset="0"/>
              </a:defRPr>
            </a:lvl2pPr>
            <a:lvl3pPr marL="1143000" indent="-228600" defTabSz="762000">
              <a:defRPr sz="2400" b="1">
                <a:solidFill>
                  <a:schemeClr val="tx1"/>
                </a:solidFill>
                <a:latin typeface="Sylfaen" pitchFamily="18" charset="0"/>
              </a:defRPr>
            </a:lvl3pPr>
            <a:lvl4pPr marL="1600200" indent="-228600" defTabSz="762000">
              <a:defRPr sz="2400" b="1">
                <a:solidFill>
                  <a:schemeClr val="tx1"/>
                </a:solidFill>
                <a:latin typeface="Sylfaen" pitchFamily="18" charset="0"/>
              </a:defRPr>
            </a:lvl4pPr>
            <a:lvl5pPr marL="2057400" indent="-228600" defTabSz="762000">
              <a:defRPr sz="2400" b="1">
                <a:solidFill>
                  <a:schemeClr val="tx1"/>
                </a:solidFill>
                <a:latin typeface="Sylfaen" pitchFamily="18" charset="0"/>
              </a:defRPr>
            </a:lvl5pPr>
            <a:lvl6pPr marL="2514600" indent="-228600" defTabSz="762000" eaLnBrk="0" fontAlgn="base" hangingPunct="0">
              <a:spcBef>
                <a:spcPct val="0"/>
              </a:spcBef>
              <a:spcAft>
                <a:spcPct val="0"/>
              </a:spcAft>
              <a:defRPr sz="2400" b="1">
                <a:solidFill>
                  <a:schemeClr val="tx1"/>
                </a:solidFill>
                <a:latin typeface="Sylfaen" pitchFamily="18" charset="0"/>
              </a:defRPr>
            </a:lvl6pPr>
            <a:lvl7pPr marL="2971800" indent="-228600" defTabSz="762000" eaLnBrk="0" fontAlgn="base" hangingPunct="0">
              <a:spcBef>
                <a:spcPct val="0"/>
              </a:spcBef>
              <a:spcAft>
                <a:spcPct val="0"/>
              </a:spcAft>
              <a:defRPr sz="2400" b="1">
                <a:solidFill>
                  <a:schemeClr val="tx1"/>
                </a:solidFill>
                <a:latin typeface="Sylfaen" pitchFamily="18" charset="0"/>
              </a:defRPr>
            </a:lvl7pPr>
            <a:lvl8pPr marL="3429000" indent="-228600" defTabSz="762000" eaLnBrk="0" fontAlgn="base" hangingPunct="0">
              <a:spcBef>
                <a:spcPct val="0"/>
              </a:spcBef>
              <a:spcAft>
                <a:spcPct val="0"/>
              </a:spcAft>
              <a:defRPr sz="2400" b="1">
                <a:solidFill>
                  <a:schemeClr val="tx1"/>
                </a:solidFill>
                <a:latin typeface="Sylfaen" pitchFamily="18" charset="0"/>
              </a:defRPr>
            </a:lvl8pPr>
            <a:lvl9pPr marL="3886200" indent="-228600" defTabSz="762000" eaLnBrk="0" fontAlgn="base" hangingPunct="0">
              <a:spcBef>
                <a:spcPct val="0"/>
              </a:spcBef>
              <a:spcAft>
                <a:spcPct val="0"/>
              </a:spcAft>
              <a:defRPr sz="2400" b="1">
                <a:solidFill>
                  <a:schemeClr val="tx1"/>
                </a:solidFill>
                <a:latin typeface="Sylfaen" pitchFamily="18" charset="0"/>
              </a:defRPr>
            </a:lvl9pPr>
          </a:lstStyle>
          <a:p>
            <a:pPr>
              <a:defRPr/>
            </a:pPr>
            <a:r>
              <a:rPr lang="de-DE" altLang="de-DE" sz="1200" b="0" dirty="0">
                <a:latin typeface="Arial" charset="0"/>
              </a:rPr>
              <a:t>Prof. Dr. Hartmut Walz   © alle Rechte vorbehalten</a:t>
            </a:r>
            <a:endParaRPr lang="de-DE" altLang="de-DE" sz="1200" dirty="0">
              <a:latin typeface="Arial" charset="0"/>
            </a:endParaRPr>
          </a:p>
        </p:txBody>
      </p:sp>
      <p:sp>
        <p:nvSpPr>
          <p:cNvPr id="1027" name="Line 9">
            <a:extLst>
              <a:ext uri="{FF2B5EF4-FFF2-40B4-BE49-F238E27FC236}">
                <a16:creationId xmlns:a16="http://schemas.microsoft.com/office/drawing/2014/main" id="{FF48031E-748A-723A-7110-F848F835AFEC}"/>
              </a:ext>
            </a:extLst>
          </p:cNvPr>
          <p:cNvSpPr>
            <a:spLocks noChangeShapeType="1"/>
          </p:cNvSpPr>
          <p:nvPr userDrawn="1"/>
        </p:nvSpPr>
        <p:spPr bwMode="auto">
          <a:xfrm flipV="1">
            <a:off x="0" y="908050"/>
            <a:ext cx="10504488" cy="635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28" name="Line 10">
            <a:extLst>
              <a:ext uri="{FF2B5EF4-FFF2-40B4-BE49-F238E27FC236}">
                <a16:creationId xmlns:a16="http://schemas.microsoft.com/office/drawing/2014/main" id="{A010ABB8-A1D0-6DB6-9007-0201D241F2B8}"/>
              </a:ext>
            </a:extLst>
          </p:cNvPr>
          <p:cNvSpPr>
            <a:spLocks noChangeShapeType="1"/>
          </p:cNvSpPr>
          <p:nvPr userDrawn="1"/>
        </p:nvSpPr>
        <p:spPr bwMode="auto">
          <a:xfrm>
            <a:off x="0" y="990600"/>
            <a:ext cx="8253413" cy="0"/>
          </a:xfrm>
          <a:prstGeom prst="line">
            <a:avLst/>
          </a:prstGeom>
          <a:noFill/>
          <a:ln w="25400">
            <a:solidFill>
              <a:srgbClr val="C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 name="Line 10">
            <a:extLst>
              <a:ext uri="{FF2B5EF4-FFF2-40B4-BE49-F238E27FC236}">
                <a16:creationId xmlns:a16="http://schemas.microsoft.com/office/drawing/2014/main" id="{4126AE8C-72C8-E705-1032-1BCE78E3D989}"/>
              </a:ext>
            </a:extLst>
          </p:cNvPr>
          <p:cNvSpPr>
            <a:spLocks noChangeShapeType="1"/>
          </p:cNvSpPr>
          <p:nvPr userDrawn="1"/>
        </p:nvSpPr>
        <p:spPr bwMode="auto">
          <a:xfrm flipV="1">
            <a:off x="6480175" y="6597650"/>
            <a:ext cx="3175000" cy="0"/>
          </a:xfrm>
          <a:prstGeom prst="line">
            <a:avLst/>
          </a:prstGeom>
          <a:noFill/>
          <a:ln w="19050">
            <a:solidFill>
              <a:srgbClr val="C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0" name="Line 9">
            <a:extLst>
              <a:ext uri="{FF2B5EF4-FFF2-40B4-BE49-F238E27FC236}">
                <a16:creationId xmlns:a16="http://schemas.microsoft.com/office/drawing/2014/main" id="{CDEE06B5-FB3B-713B-8B0D-7E854DBCCA8D}"/>
              </a:ext>
            </a:extLst>
          </p:cNvPr>
          <p:cNvSpPr>
            <a:spLocks noChangeShapeType="1"/>
          </p:cNvSpPr>
          <p:nvPr userDrawn="1"/>
        </p:nvSpPr>
        <p:spPr bwMode="auto">
          <a:xfrm>
            <a:off x="9525" y="6524625"/>
            <a:ext cx="9956800" cy="23813"/>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de-DE"/>
          </a:p>
        </p:txBody>
      </p:sp>
      <p:pic>
        <p:nvPicPr>
          <p:cNvPr id="1031" name="Picture 2" descr="E:\Dokumente und Einstellungen\Administrator\Desktop\HW_Logo\bildmarke+solo.jpg">
            <a:extLst>
              <a:ext uri="{FF2B5EF4-FFF2-40B4-BE49-F238E27FC236}">
                <a16:creationId xmlns:a16="http://schemas.microsoft.com/office/drawing/2014/main" id="{A4EEA92C-150F-6F8F-B984-18F6064B1F0A}"/>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527800"/>
            <a:ext cx="4064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liennummernplatzhalter 1">
            <a:extLst>
              <a:ext uri="{FF2B5EF4-FFF2-40B4-BE49-F238E27FC236}">
                <a16:creationId xmlns:a16="http://schemas.microsoft.com/office/drawing/2014/main" id="{E72F52F8-98AC-058C-87B1-98F3451A4EF9}"/>
              </a:ext>
            </a:extLst>
          </p:cNvPr>
          <p:cNvSpPr txBox="1">
            <a:spLocks/>
          </p:cNvSpPr>
          <p:nvPr userDrawn="1"/>
        </p:nvSpPr>
        <p:spPr>
          <a:xfrm>
            <a:off x="5830888" y="6546850"/>
            <a:ext cx="644525" cy="2952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Sylfaen" pitchFamily="18" charset="0"/>
              </a:defRPr>
            </a:lvl1pPr>
            <a:lvl2pPr marL="742950" indent="-285750">
              <a:defRPr sz="2400" b="1">
                <a:solidFill>
                  <a:schemeClr val="tx1"/>
                </a:solidFill>
                <a:latin typeface="Sylfaen" pitchFamily="18" charset="0"/>
              </a:defRPr>
            </a:lvl2pPr>
            <a:lvl3pPr marL="1143000" indent="-228600">
              <a:defRPr sz="2400" b="1">
                <a:solidFill>
                  <a:schemeClr val="tx1"/>
                </a:solidFill>
                <a:latin typeface="Sylfaen" pitchFamily="18" charset="0"/>
              </a:defRPr>
            </a:lvl3pPr>
            <a:lvl4pPr marL="1600200" indent="-228600">
              <a:defRPr sz="2400" b="1">
                <a:solidFill>
                  <a:schemeClr val="tx1"/>
                </a:solidFill>
                <a:latin typeface="Sylfaen" pitchFamily="18" charset="0"/>
              </a:defRPr>
            </a:lvl4pPr>
            <a:lvl5pPr marL="2057400" indent="-228600">
              <a:defRPr sz="2400" b="1">
                <a:solidFill>
                  <a:schemeClr val="tx1"/>
                </a:solidFill>
                <a:latin typeface="Sylfaen" pitchFamily="18" charset="0"/>
              </a:defRPr>
            </a:lvl5pPr>
            <a:lvl6pPr marL="2514600" indent="-228600" eaLnBrk="0" fontAlgn="base" hangingPunct="0">
              <a:spcBef>
                <a:spcPct val="0"/>
              </a:spcBef>
              <a:spcAft>
                <a:spcPct val="0"/>
              </a:spcAft>
              <a:defRPr sz="2400" b="1">
                <a:solidFill>
                  <a:schemeClr val="tx1"/>
                </a:solidFill>
                <a:latin typeface="Sylfaen" pitchFamily="18" charset="0"/>
              </a:defRPr>
            </a:lvl6pPr>
            <a:lvl7pPr marL="2971800" indent="-228600" eaLnBrk="0" fontAlgn="base" hangingPunct="0">
              <a:spcBef>
                <a:spcPct val="0"/>
              </a:spcBef>
              <a:spcAft>
                <a:spcPct val="0"/>
              </a:spcAft>
              <a:defRPr sz="2400" b="1">
                <a:solidFill>
                  <a:schemeClr val="tx1"/>
                </a:solidFill>
                <a:latin typeface="Sylfaen" pitchFamily="18" charset="0"/>
              </a:defRPr>
            </a:lvl7pPr>
            <a:lvl8pPr marL="3429000" indent="-228600" eaLnBrk="0" fontAlgn="base" hangingPunct="0">
              <a:spcBef>
                <a:spcPct val="0"/>
              </a:spcBef>
              <a:spcAft>
                <a:spcPct val="0"/>
              </a:spcAft>
              <a:defRPr sz="2400" b="1">
                <a:solidFill>
                  <a:schemeClr val="tx1"/>
                </a:solidFill>
                <a:latin typeface="Sylfaen" pitchFamily="18" charset="0"/>
              </a:defRPr>
            </a:lvl8pPr>
            <a:lvl9pPr marL="3886200" indent="-228600" eaLnBrk="0" fontAlgn="base" hangingPunct="0">
              <a:spcBef>
                <a:spcPct val="0"/>
              </a:spcBef>
              <a:spcAft>
                <a:spcPct val="0"/>
              </a:spcAft>
              <a:defRPr sz="2400" b="1">
                <a:solidFill>
                  <a:schemeClr val="tx1"/>
                </a:solidFill>
                <a:latin typeface="Sylfaen" pitchFamily="18" charset="0"/>
              </a:defRPr>
            </a:lvl9pPr>
          </a:lstStyle>
          <a:p>
            <a:pPr algn="ctr"/>
            <a:fld id="{9099EC19-EA69-144A-B78D-351DF03D9F4F}" type="slidenum">
              <a:rPr lang="de-DE" altLang="de-DE" sz="1200">
                <a:latin typeface="AvantGarde Md BT" pitchFamily="34" charset="0"/>
              </a:rPr>
              <a:pPr algn="ctr"/>
              <a:t>‹Nr.›</a:t>
            </a:fld>
            <a:endParaRPr lang="de-DE" altLang="de-DE" sz="1400" b="0">
              <a:latin typeface="Abadi MT Condensed Light" panose="020B0306030101010103" pitchFamily="34" charset="77"/>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p:titleStyle>
    <p:bodyStyle>
      <a:lvl1pPr algn="l" defTabSz="762000" rtl="0" eaLnBrk="0" fontAlgn="base" hangingPunct="0">
        <a:lnSpc>
          <a:spcPct val="90000"/>
        </a:lnSpc>
        <a:spcBef>
          <a:spcPct val="30000"/>
        </a:spcBef>
        <a:spcAft>
          <a:spcPct val="0"/>
        </a:spcAft>
        <a:buSzPct val="100000"/>
        <a:defRPr lang="de-DE" sz="2000">
          <a:solidFill>
            <a:schemeClr val="tx1"/>
          </a:solidFill>
          <a:latin typeface="+mn-lt"/>
          <a:ea typeface="+mn-ea"/>
          <a:cs typeface="Arial" panose="020B0604020202020204" pitchFamily="34" charset="0"/>
        </a:defRPr>
      </a:lvl1pPr>
      <a:lvl2pPr marL="685800" indent="-228600" algn="l" defTabSz="762000" rtl="0" eaLnBrk="0" fontAlgn="base" hangingPunct="0">
        <a:lnSpc>
          <a:spcPct val="90000"/>
        </a:lnSpc>
        <a:spcBef>
          <a:spcPct val="30000"/>
        </a:spcBef>
        <a:spcAft>
          <a:spcPct val="0"/>
        </a:spcAft>
        <a:buSzPct val="100000"/>
        <a:buChar char="–"/>
        <a:defRPr sz="2800" b="1">
          <a:solidFill>
            <a:schemeClr val="tx1"/>
          </a:solidFill>
          <a:latin typeface="+mn-lt"/>
          <a:cs typeface="Arial" panose="020B0604020202020204" pitchFamily="34" charset="0"/>
        </a:defRPr>
      </a:lvl2pPr>
      <a:lvl3pPr marL="1104900" indent="-228600" algn="l" defTabSz="762000" rtl="0" eaLnBrk="0" fontAlgn="base" hangingPunct="0">
        <a:lnSpc>
          <a:spcPct val="90000"/>
        </a:lnSpc>
        <a:spcBef>
          <a:spcPct val="30000"/>
        </a:spcBef>
        <a:spcAft>
          <a:spcPct val="0"/>
        </a:spcAft>
        <a:buSzPct val="100000"/>
        <a:buChar char="»"/>
        <a:defRPr sz="2400" b="1">
          <a:solidFill>
            <a:schemeClr val="tx1"/>
          </a:solidFill>
          <a:latin typeface="+mn-lt"/>
          <a:cs typeface="Arial" panose="020B0604020202020204" pitchFamily="34" charset="0"/>
        </a:defRPr>
      </a:lvl3pPr>
      <a:lvl4pPr marL="146685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cs typeface="Arial" panose="020B0604020202020204" pitchFamily="34" charset="0"/>
        </a:defRPr>
      </a:lvl4pPr>
      <a:lvl5pPr marL="18288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cs typeface="Arial" panose="020B0604020202020204" pitchFamily="34" charset="0"/>
        </a:defRPr>
      </a:lvl5pPr>
      <a:lvl6pPr marL="22860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6pPr>
      <a:lvl7pPr marL="27432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7pPr>
      <a:lvl8pPr marL="32004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8pPr>
      <a:lvl9pPr marL="36576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schliesslich-ist-es-ihr-geld.de/geschlechtsspezifische-unterschiede-an-finanzmaerkten-brauchen-wir-eine-rosa-aktie/#more-5194"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38CDD3E-B657-260C-1408-DC499AE06B28}"/>
              </a:ext>
            </a:extLst>
          </p:cNvPr>
          <p:cNvSpPr txBox="1">
            <a:spLocks noChangeArrowheads="1"/>
          </p:cNvSpPr>
          <p:nvPr/>
        </p:nvSpPr>
        <p:spPr bwMode="auto">
          <a:xfrm>
            <a:off x="0" y="981075"/>
            <a:ext cx="1219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0" marR="0" indent="0" algn="l" defTabSz="762000" rtl="0" eaLnBrk="0" fontAlgn="base" latinLnBrk="0" hangingPunct="0">
              <a:lnSpc>
                <a:spcPct val="90000"/>
              </a:lnSpc>
              <a:spcBef>
                <a:spcPct val="30000"/>
              </a:spcBef>
              <a:spcAft>
                <a:spcPct val="0"/>
              </a:spcAft>
              <a:buClrTx/>
              <a:buSzPct val="100000"/>
              <a:buFontTx/>
              <a:buNone/>
              <a:tabLst/>
              <a:defRPr lang="de-DE" sz="2000" b="0" i="0" u="none" strike="noStrike" baseline="0" smtClean="0">
                <a:solidFill>
                  <a:schemeClr val="tx1"/>
                </a:solidFill>
                <a:latin typeface="+mn-lt"/>
                <a:ea typeface="+mn-ea"/>
                <a:cs typeface="Arial" panose="020B0604020202020204" pitchFamily="34" charset="0"/>
              </a:defRPr>
            </a:lvl1pPr>
            <a:lvl2pPr marL="685800" indent="-228600" algn="l" defTabSz="762000" rtl="0" eaLnBrk="0" fontAlgn="base" hangingPunct="0">
              <a:lnSpc>
                <a:spcPct val="90000"/>
              </a:lnSpc>
              <a:spcBef>
                <a:spcPct val="30000"/>
              </a:spcBef>
              <a:spcAft>
                <a:spcPct val="0"/>
              </a:spcAft>
              <a:buSzPct val="100000"/>
              <a:buChar char="–"/>
              <a:defRPr sz="2800" b="1">
                <a:solidFill>
                  <a:schemeClr val="tx1"/>
                </a:solidFill>
                <a:latin typeface="+mn-lt"/>
              </a:defRPr>
            </a:lvl2pPr>
            <a:lvl3pPr marL="1104900" indent="-228600" algn="l" defTabSz="762000" rtl="0" eaLnBrk="0" fontAlgn="base" hangingPunct="0">
              <a:lnSpc>
                <a:spcPct val="90000"/>
              </a:lnSpc>
              <a:spcBef>
                <a:spcPct val="30000"/>
              </a:spcBef>
              <a:spcAft>
                <a:spcPct val="0"/>
              </a:spcAft>
              <a:buSzPct val="100000"/>
              <a:buChar char="»"/>
              <a:defRPr sz="2400" b="1">
                <a:solidFill>
                  <a:schemeClr val="tx1"/>
                </a:solidFill>
                <a:latin typeface="+mn-lt"/>
              </a:defRPr>
            </a:lvl3pPr>
            <a:lvl4pPr marL="146685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4pPr>
            <a:lvl5pPr marL="18288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5pPr>
            <a:lvl6pPr marL="22860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6pPr>
            <a:lvl7pPr marL="27432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7pPr>
            <a:lvl8pPr marL="32004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8pPr>
            <a:lvl9pPr marL="36576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a:defRPr/>
            </a:pPr>
            <a:endParaRPr sz="1200" kern="0" dirty="0">
              <a:solidFill>
                <a:srgbClr val="000000"/>
              </a:solidFill>
              <a:latin typeface="Calibri" panose="020F0502020204030204" pitchFamily="34" charset="0"/>
            </a:endParaRPr>
          </a:p>
          <a:p>
            <a:pPr marL="700088" indent="-342900">
              <a:lnSpc>
                <a:spcPct val="150000"/>
              </a:lnSpc>
              <a:buClr>
                <a:srgbClr val="A50021"/>
              </a:buClr>
              <a:buFont typeface="Wingdings" panose="05000000000000000000" pitchFamily="2" charset="2"/>
              <a:buChar char="§"/>
              <a:tabLst>
                <a:tab pos="0" algn="l"/>
              </a:tabLst>
              <a:defRPr/>
            </a:pPr>
            <a:r>
              <a:rPr kern="0" dirty="0"/>
              <a:t>Dieser kurze Selbsttest wird nicht ausgewertet </a:t>
            </a:r>
            <a:r>
              <a:rPr kern="0" dirty="0">
                <a:solidFill>
                  <a:srgbClr val="012195"/>
                </a:solidFill>
              </a:rPr>
              <a:t>/ nur anonym ausgewertet</a:t>
            </a:r>
            <a:r>
              <a:rPr kern="0" dirty="0"/>
              <a:t>.</a:t>
            </a:r>
          </a:p>
          <a:p>
            <a:pPr marL="700088" indent="-342900">
              <a:lnSpc>
                <a:spcPct val="150000"/>
              </a:lnSpc>
              <a:buClr>
                <a:srgbClr val="A50021"/>
              </a:buClr>
              <a:buFont typeface="Wingdings" panose="05000000000000000000" pitchFamily="2" charset="2"/>
              <a:buChar char="§"/>
              <a:tabLst>
                <a:tab pos="0" algn="l"/>
              </a:tabLst>
              <a:defRPr/>
            </a:pPr>
            <a:r>
              <a:rPr kern="0" dirty="0"/>
              <a:t>Bitte schreiben Sie mit Kugelschreiber die Zahlen 1,2,3, für die drei Fragen, die Sie gleich hören werden in Reihen unter einander. Nutzen Sie hierfür die ausgegebenen kleinen Kärtchen.</a:t>
            </a:r>
          </a:p>
          <a:p>
            <a:pPr marL="700088" indent="-342900">
              <a:lnSpc>
                <a:spcPct val="150000"/>
              </a:lnSpc>
              <a:buClr>
                <a:srgbClr val="A50021"/>
              </a:buClr>
              <a:buFont typeface="Wingdings" panose="05000000000000000000" pitchFamily="2" charset="2"/>
              <a:buChar char="§"/>
              <a:tabLst>
                <a:tab pos="0" algn="l"/>
              </a:tabLst>
              <a:defRPr/>
            </a:pPr>
            <a:r>
              <a:rPr kern="0" dirty="0"/>
              <a:t>Notieren Sie bei jeder Frage die korrekte Antwort a), b) oder c) hinter der jeweiligen Frage.</a:t>
            </a:r>
          </a:p>
          <a:p>
            <a:pPr marL="700088" indent="-342900">
              <a:lnSpc>
                <a:spcPct val="150000"/>
              </a:lnSpc>
              <a:buClr>
                <a:srgbClr val="A50021"/>
              </a:buClr>
              <a:buFont typeface="Wingdings" panose="05000000000000000000" pitchFamily="2" charset="2"/>
              <a:buChar char="§"/>
              <a:tabLst>
                <a:tab pos="0" algn="l"/>
              </a:tabLst>
              <a:defRPr/>
            </a:pPr>
            <a:r>
              <a:rPr kern="0" dirty="0"/>
              <a:t>Geben Sie sich bei der Bekanntgabe der Ergebnisse für jede richtige Antwort einen Punkt – für falsche Antworten gibt es keine Punkte. Sie können also maximal drei Punkte erzielen.</a:t>
            </a:r>
          </a:p>
          <a:p>
            <a:pPr marL="700088" indent="-342900">
              <a:lnSpc>
                <a:spcPct val="150000"/>
              </a:lnSpc>
              <a:buClr>
                <a:srgbClr val="A50021"/>
              </a:buClr>
              <a:buFont typeface="Wingdings" panose="05000000000000000000" pitchFamily="2" charset="2"/>
              <a:buChar char="§"/>
              <a:tabLst>
                <a:tab pos="0" algn="l"/>
              </a:tabLst>
              <a:defRPr/>
            </a:pPr>
            <a:r>
              <a:rPr kern="0" dirty="0"/>
              <a:t>Notieren Sie die Summe der erzielten Punkte ganz unten auf dem Kärtchen </a:t>
            </a:r>
            <a:r>
              <a:rPr kern="0" dirty="0">
                <a:solidFill>
                  <a:srgbClr val="012195"/>
                </a:solidFill>
              </a:rPr>
              <a:t>und falten Sie dieses so, dass die Schriftseite innen liegt. Werfen Sie das Kärtchen dann in die vorbereitete Urne. </a:t>
            </a:r>
          </a:p>
          <a:p>
            <a:pPr marL="700088" indent="-342900">
              <a:lnSpc>
                <a:spcPct val="150000"/>
              </a:lnSpc>
              <a:buClr>
                <a:srgbClr val="A50021"/>
              </a:buClr>
              <a:buFont typeface="Wingdings" panose="05000000000000000000" pitchFamily="2" charset="2"/>
              <a:buChar char="§"/>
              <a:tabLst>
                <a:tab pos="0" algn="l"/>
              </a:tabLst>
              <a:defRPr/>
            </a:pPr>
            <a:r>
              <a:rPr kern="0" dirty="0">
                <a:solidFill>
                  <a:srgbClr val="012195"/>
                </a:solidFill>
              </a:rPr>
              <a:t>Die Ergebnisse werden ausschließlich für weitere Forschungserhebungen anonym ausgewertet. </a:t>
            </a:r>
          </a:p>
        </p:txBody>
      </p:sp>
      <p:sp>
        <p:nvSpPr>
          <p:cNvPr id="3" name="Textfeld 2">
            <a:extLst>
              <a:ext uri="{FF2B5EF4-FFF2-40B4-BE49-F238E27FC236}">
                <a16:creationId xmlns:a16="http://schemas.microsoft.com/office/drawing/2014/main" id="{4422E6C1-933E-1DA5-218B-33A37F3C4E6C}"/>
              </a:ext>
            </a:extLst>
          </p:cNvPr>
          <p:cNvSpPr txBox="1"/>
          <p:nvPr/>
        </p:nvSpPr>
        <p:spPr>
          <a:xfrm>
            <a:off x="0" y="565150"/>
            <a:ext cx="11844338" cy="339725"/>
          </a:xfrm>
          <a:prstGeom prst="rect">
            <a:avLst/>
          </a:prstGeom>
          <a:noFill/>
        </p:spPr>
        <p:txBody>
          <a:bodyPr>
            <a:spAutoFit/>
          </a:bodyPr>
          <a:lstStyle/>
          <a:p>
            <a:pPr marL="357188">
              <a:defRPr/>
            </a:pPr>
            <a:r>
              <a:rPr lang="de-DE" sz="1600" b="0" dirty="0">
                <a:latin typeface="+mn-lt"/>
              </a:rPr>
              <a:t>Quelle: </a:t>
            </a:r>
            <a:r>
              <a:rPr lang="de-DE" sz="1600" b="0" dirty="0" err="1">
                <a:latin typeface="+mn-lt"/>
              </a:rPr>
              <a:t>Niessen-Ruenzi</a:t>
            </a:r>
            <a:r>
              <a:rPr lang="de-DE" sz="1600" b="0" dirty="0">
                <a:latin typeface="+mn-lt"/>
              </a:rPr>
              <a:t> 2018, unveröffentlichtes Vortragsmanuskript, Mannheim, ARERO-Investorentreffen, 29.01.2019</a:t>
            </a:r>
          </a:p>
        </p:txBody>
      </p:sp>
      <p:sp>
        <p:nvSpPr>
          <p:cNvPr id="4" name="Rectangle 2">
            <a:extLst>
              <a:ext uri="{FF2B5EF4-FFF2-40B4-BE49-F238E27FC236}">
                <a16:creationId xmlns:a16="http://schemas.microsoft.com/office/drawing/2014/main" id="{EE08D468-0FB1-EE99-C908-6C8918825632}"/>
              </a:ext>
            </a:extLst>
          </p:cNvPr>
          <p:cNvSpPr txBox="1">
            <a:spLocks noChangeArrowheads="1"/>
          </p:cNvSpPr>
          <p:nvPr/>
        </p:nvSpPr>
        <p:spPr bwMode="auto">
          <a:xfrm>
            <a:off x="0" y="23813"/>
            <a:ext cx="121920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a:lstStyle>
          <a:p>
            <a:pPr>
              <a:defRPr/>
            </a:pPr>
            <a:r>
              <a:rPr lang="de-DE" altLang="de-DE" sz="3200" kern="0" dirty="0"/>
              <a:t>Selbsttest Finanzmarktwissen – mit nur drei Fragen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14FEFFA-0A2D-E5FD-74BE-AF714ED3F849}"/>
              </a:ext>
            </a:extLst>
          </p:cNvPr>
          <p:cNvSpPr txBox="1">
            <a:spLocks noChangeArrowheads="1"/>
          </p:cNvSpPr>
          <p:nvPr/>
        </p:nvSpPr>
        <p:spPr bwMode="auto">
          <a:xfrm>
            <a:off x="0" y="981075"/>
            <a:ext cx="1219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0" marR="0" indent="0" algn="l" defTabSz="762000" rtl="0" eaLnBrk="0" fontAlgn="base" latinLnBrk="0" hangingPunct="0">
              <a:lnSpc>
                <a:spcPct val="90000"/>
              </a:lnSpc>
              <a:spcBef>
                <a:spcPct val="30000"/>
              </a:spcBef>
              <a:spcAft>
                <a:spcPct val="0"/>
              </a:spcAft>
              <a:buClrTx/>
              <a:buSzPct val="100000"/>
              <a:buFontTx/>
              <a:buNone/>
              <a:tabLst/>
              <a:defRPr lang="de-DE" sz="2000" b="0" i="0" u="none" strike="noStrike" baseline="0" smtClean="0">
                <a:solidFill>
                  <a:schemeClr val="tx1"/>
                </a:solidFill>
                <a:latin typeface="+mn-lt"/>
                <a:ea typeface="+mn-ea"/>
                <a:cs typeface="Arial" panose="020B0604020202020204" pitchFamily="34" charset="0"/>
              </a:defRPr>
            </a:lvl1pPr>
            <a:lvl2pPr marL="685800" indent="-228600" algn="l" defTabSz="762000" rtl="0" eaLnBrk="0" fontAlgn="base" hangingPunct="0">
              <a:lnSpc>
                <a:spcPct val="90000"/>
              </a:lnSpc>
              <a:spcBef>
                <a:spcPct val="30000"/>
              </a:spcBef>
              <a:spcAft>
                <a:spcPct val="0"/>
              </a:spcAft>
              <a:buSzPct val="100000"/>
              <a:buChar char="–"/>
              <a:defRPr sz="2800" b="1">
                <a:solidFill>
                  <a:schemeClr val="tx1"/>
                </a:solidFill>
                <a:latin typeface="+mn-lt"/>
              </a:defRPr>
            </a:lvl2pPr>
            <a:lvl3pPr marL="1104900" indent="-228600" algn="l" defTabSz="762000" rtl="0" eaLnBrk="0" fontAlgn="base" hangingPunct="0">
              <a:lnSpc>
                <a:spcPct val="90000"/>
              </a:lnSpc>
              <a:spcBef>
                <a:spcPct val="30000"/>
              </a:spcBef>
              <a:spcAft>
                <a:spcPct val="0"/>
              </a:spcAft>
              <a:buSzPct val="100000"/>
              <a:buChar char="»"/>
              <a:defRPr sz="2400" b="1">
                <a:solidFill>
                  <a:schemeClr val="tx1"/>
                </a:solidFill>
                <a:latin typeface="+mn-lt"/>
              </a:defRPr>
            </a:lvl3pPr>
            <a:lvl4pPr marL="146685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4pPr>
            <a:lvl5pPr marL="18288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5pPr>
            <a:lvl6pPr marL="22860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6pPr>
            <a:lvl7pPr marL="27432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7pPr>
            <a:lvl8pPr marL="32004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8pPr>
            <a:lvl9pPr marL="36576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a:defRPr/>
            </a:pPr>
            <a:endParaRPr sz="1200" kern="0" dirty="0">
              <a:solidFill>
                <a:srgbClr val="000000"/>
              </a:solidFill>
              <a:latin typeface="Calibri" panose="020F0502020204030204" pitchFamily="34" charset="0"/>
            </a:endParaRPr>
          </a:p>
          <a:p>
            <a:pPr marL="357188">
              <a:tabLst>
                <a:tab pos="0" algn="l"/>
              </a:tabLst>
              <a:defRPr/>
            </a:pPr>
            <a:r>
              <a:rPr sz="3200" b="1" kern="0" dirty="0"/>
              <a:t>Frage 1:  </a:t>
            </a:r>
          </a:p>
          <a:p>
            <a:pPr marL="357188">
              <a:tabLst>
                <a:tab pos="0" algn="l"/>
              </a:tabLst>
              <a:defRPr/>
            </a:pPr>
            <a:endParaRPr b="1" kern="0" dirty="0"/>
          </a:p>
          <a:p>
            <a:pPr marL="357188">
              <a:lnSpc>
                <a:spcPct val="150000"/>
              </a:lnSpc>
              <a:tabLst>
                <a:tab pos="0" algn="l"/>
              </a:tabLst>
              <a:defRPr/>
            </a:pPr>
            <a:r>
              <a:rPr kern="0" dirty="0"/>
              <a:t>Nehmen Sie an, Sie hätten 100 Euro auf einem Sparkonto und erhalten pro Jahr 2% Zinsen. </a:t>
            </a:r>
          </a:p>
          <a:p>
            <a:pPr marL="357188">
              <a:lnSpc>
                <a:spcPct val="150000"/>
              </a:lnSpc>
              <a:tabLst>
                <a:tab pos="0" algn="l"/>
              </a:tabLst>
              <a:defRPr/>
            </a:pPr>
            <a:r>
              <a:rPr kern="0" dirty="0"/>
              <a:t>Welchen Betrag haben Sie in 5 Jahren auf dem Sparkonto, wenn Sie den Betrag nicht anrühren?</a:t>
            </a:r>
          </a:p>
          <a:p>
            <a:pPr marL="357188">
              <a:tabLst>
                <a:tab pos="0" algn="l"/>
              </a:tabLst>
              <a:defRPr/>
            </a:pPr>
            <a:endParaRPr kern="0" dirty="0"/>
          </a:p>
          <a:p>
            <a:pPr marL="357188">
              <a:tabLst>
                <a:tab pos="0" algn="l"/>
              </a:tabLst>
              <a:defRPr/>
            </a:pPr>
            <a:r>
              <a:rPr kern="0" dirty="0"/>
              <a:t> </a:t>
            </a:r>
          </a:p>
          <a:p>
            <a:pPr marL="357188">
              <a:tabLst>
                <a:tab pos="0" algn="l"/>
              </a:tabLst>
              <a:defRPr/>
            </a:pPr>
            <a:r>
              <a:rPr b="1" kern="0" dirty="0"/>
              <a:t>(a) Mehr als 110 Euro 		(b) Genau 110 Euro		(c) weniger als 110 Euro</a:t>
            </a:r>
          </a:p>
          <a:p>
            <a:pPr>
              <a:defRPr/>
            </a:pPr>
            <a:endParaRPr altLang="de-DE" b="1" kern="0" dirty="0"/>
          </a:p>
          <a:p>
            <a:pPr>
              <a:defRPr/>
            </a:pPr>
            <a:endParaRPr altLang="de-DE" kern="0" dirty="0">
              <a:latin typeface="Calibri" panose="020F0502020204030204" pitchFamily="34" charset="0"/>
            </a:endParaRPr>
          </a:p>
        </p:txBody>
      </p:sp>
      <p:sp>
        <p:nvSpPr>
          <p:cNvPr id="3" name="Textfeld 2">
            <a:extLst>
              <a:ext uri="{FF2B5EF4-FFF2-40B4-BE49-F238E27FC236}">
                <a16:creationId xmlns:a16="http://schemas.microsoft.com/office/drawing/2014/main" id="{3B152656-7864-61FE-5DB2-C8F1A431611F}"/>
              </a:ext>
            </a:extLst>
          </p:cNvPr>
          <p:cNvSpPr txBox="1"/>
          <p:nvPr/>
        </p:nvSpPr>
        <p:spPr>
          <a:xfrm>
            <a:off x="0" y="565150"/>
            <a:ext cx="11844338" cy="339725"/>
          </a:xfrm>
          <a:prstGeom prst="rect">
            <a:avLst/>
          </a:prstGeom>
          <a:noFill/>
        </p:spPr>
        <p:txBody>
          <a:bodyPr>
            <a:spAutoFit/>
          </a:bodyPr>
          <a:lstStyle/>
          <a:p>
            <a:pPr marL="357188">
              <a:defRPr/>
            </a:pPr>
            <a:r>
              <a:rPr lang="de-DE" sz="1600" b="0" dirty="0">
                <a:latin typeface="+mn-lt"/>
              </a:rPr>
              <a:t>Quelle: </a:t>
            </a:r>
            <a:r>
              <a:rPr lang="de-DE" sz="1600" b="0" dirty="0" err="1">
                <a:latin typeface="+mn-lt"/>
              </a:rPr>
              <a:t>Niessen-Ruenzi</a:t>
            </a:r>
            <a:r>
              <a:rPr lang="de-DE" sz="1600" b="0" dirty="0">
                <a:latin typeface="+mn-lt"/>
              </a:rPr>
              <a:t> 2018, unveröffentlichtes Vortragsmanuskript, Mannheim, ARERO-Investorentreffen, 29.01.2019</a:t>
            </a:r>
          </a:p>
        </p:txBody>
      </p:sp>
      <p:sp>
        <p:nvSpPr>
          <p:cNvPr id="4" name="Rectangle 2">
            <a:extLst>
              <a:ext uri="{FF2B5EF4-FFF2-40B4-BE49-F238E27FC236}">
                <a16:creationId xmlns:a16="http://schemas.microsoft.com/office/drawing/2014/main" id="{29A6D5DC-7770-1CAB-167E-88D5F428639C}"/>
              </a:ext>
            </a:extLst>
          </p:cNvPr>
          <p:cNvSpPr txBox="1">
            <a:spLocks noChangeArrowheads="1"/>
          </p:cNvSpPr>
          <p:nvPr/>
        </p:nvSpPr>
        <p:spPr bwMode="auto">
          <a:xfrm>
            <a:off x="0" y="23813"/>
            <a:ext cx="121920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a:lstStyle>
          <a:p>
            <a:pPr>
              <a:defRPr/>
            </a:pPr>
            <a:r>
              <a:rPr lang="de-DE" altLang="de-DE" sz="3200" kern="0" dirty="0"/>
              <a:t>Finanzmarktwissen – Test mit nur drei Fragen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B5C1AAC-5D14-1371-7623-38787A300B26}"/>
              </a:ext>
            </a:extLst>
          </p:cNvPr>
          <p:cNvSpPr txBox="1">
            <a:spLocks noChangeArrowheads="1"/>
          </p:cNvSpPr>
          <p:nvPr/>
        </p:nvSpPr>
        <p:spPr bwMode="auto">
          <a:xfrm>
            <a:off x="0" y="981075"/>
            <a:ext cx="1219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0" marR="0" indent="0" algn="l" defTabSz="762000" rtl="0" eaLnBrk="0" fontAlgn="base" latinLnBrk="0" hangingPunct="0">
              <a:lnSpc>
                <a:spcPct val="90000"/>
              </a:lnSpc>
              <a:spcBef>
                <a:spcPct val="30000"/>
              </a:spcBef>
              <a:spcAft>
                <a:spcPct val="0"/>
              </a:spcAft>
              <a:buClrTx/>
              <a:buSzPct val="100000"/>
              <a:buFontTx/>
              <a:buNone/>
              <a:tabLst/>
              <a:defRPr lang="de-DE" sz="2000" b="0" i="0" u="none" strike="noStrike" baseline="0" smtClean="0">
                <a:solidFill>
                  <a:schemeClr val="tx1"/>
                </a:solidFill>
                <a:latin typeface="+mn-lt"/>
                <a:ea typeface="+mn-ea"/>
                <a:cs typeface="Arial" panose="020B0604020202020204" pitchFamily="34" charset="0"/>
              </a:defRPr>
            </a:lvl1pPr>
            <a:lvl2pPr marL="685800" indent="-228600" algn="l" defTabSz="762000" rtl="0" eaLnBrk="0" fontAlgn="base" hangingPunct="0">
              <a:lnSpc>
                <a:spcPct val="90000"/>
              </a:lnSpc>
              <a:spcBef>
                <a:spcPct val="30000"/>
              </a:spcBef>
              <a:spcAft>
                <a:spcPct val="0"/>
              </a:spcAft>
              <a:buSzPct val="100000"/>
              <a:buChar char="–"/>
              <a:defRPr sz="2800" b="1">
                <a:solidFill>
                  <a:schemeClr val="tx1"/>
                </a:solidFill>
                <a:latin typeface="+mn-lt"/>
              </a:defRPr>
            </a:lvl2pPr>
            <a:lvl3pPr marL="1104900" indent="-228600" algn="l" defTabSz="762000" rtl="0" eaLnBrk="0" fontAlgn="base" hangingPunct="0">
              <a:lnSpc>
                <a:spcPct val="90000"/>
              </a:lnSpc>
              <a:spcBef>
                <a:spcPct val="30000"/>
              </a:spcBef>
              <a:spcAft>
                <a:spcPct val="0"/>
              </a:spcAft>
              <a:buSzPct val="100000"/>
              <a:buChar char="»"/>
              <a:defRPr sz="2400" b="1">
                <a:solidFill>
                  <a:schemeClr val="tx1"/>
                </a:solidFill>
                <a:latin typeface="+mn-lt"/>
              </a:defRPr>
            </a:lvl3pPr>
            <a:lvl4pPr marL="146685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4pPr>
            <a:lvl5pPr marL="18288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5pPr>
            <a:lvl6pPr marL="22860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6pPr>
            <a:lvl7pPr marL="27432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7pPr>
            <a:lvl8pPr marL="32004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8pPr>
            <a:lvl9pPr marL="36576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a:defRPr/>
            </a:pPr>
            <a:endParaRPr sz="1200" kern="0" dirty="0">
              <a:solidFill>
                <a:srgbClr val="000000"/>
              </a:solidFill>
              <a:latin typeface="Calibri" panose="020F0502020204030204" pitchFamily="34" charset="0"/>
            </a:endParaRPr>
          </a:p>
          <a:p>
            <a:pPr marL="357188">
              <a:defRPr/>
            </a:pPr>
            <a:r>
              <a:rPr altLang="de-DE" sz="3200" b="1" kern="0" dirty="0"/>
              <a:t>Frage 2:  </a:t>
            </a:r>
          </a:p>
          <a:p>
            <a:pPr marL="357188">
              <a:defRPr/>
            </a:pPr>
            <a:endParaRPr kern="0" dirty="0">
              <a:latin typeface="Calibri" panose="020F0502020204030204" pitchFamily="34" charset="0"/>
            </a:endParaRPr>
          </a:p>
          <a:p>
            <a:pPr marL="357188">
              <a:lnSpc>
                <a:spcPct val="150000"/>
              </a:lnSpc>
              <a:defRPr/>
            </a:pPr>
            <a:r>
              <a:rPr kern="0" dirty="0"/>
              <a:t>Stellen Sie sich vor, dass Sie für Einlagen auf Ihr Sparkonto 1% Zinsen pro Jahr erhalten </a:t>
            </a:r>
            <a:br>
              <a:rPr kern="0" dirty="0"/>
            </a:br>
            <a:r>
              <a:rPr kern="0" dirty="0"/>
              <a:t>und dass die Inflation 2% pro Jahr beträgt. Wären Sie nach einem Jahr in der Lage,</a:t>
            </a:r>
            <a:br>
              <a:rPr kern="0" dirty="0"/>
            </a:br>
            <a:r>
              <a:rPr kern="0" dirty="0"/>
              <a:t>mehr, genau so viel oder weniger als heute mit den Spareinlagen zu kaufen? </a:t>
            </a:r>
          </a:p>
          <a:p>
            <a:pPr marL="357188">
              <a:defRPr/>
            </a:pPr>
            <a:endParaRPr kern="0" dirty="0"/>
          </a:p>
          <a:p>
            <a:pPr marL="357188">
              <a:defRPr/>
            </a:pPr>
            <a:endParaRPr kern="0" dirty="0"/>
          </a:p>
          <a:p>
            <a:pPr marL="357188">
              <a:defRPr/>
            </a:pPr>
            <a:r>
              <a:rPr b="1" kern="0" dirty="0"/>
              <a:t>(a) Mehr  				(b) Genau so viel 			(c) Weniger</a:t>
            </a:r>
          </a:p>
          <a:p>
            <a:pPr>
              <a:defRPr/>
            </a:pPr>
            <a:endParaRPr kern="0" dirty="0">
              <a:latin typeface="Calibri" panose="020F0502020204030204" pitchFamily="34" charset="0"/>
            </a:endParaRPr>
          </a:p>
          <a:p>
            <a:pPr>
              <a:defRPr/>
            </a:pPr>
            <a:endParaRPr kern="0" dirty="0">
              <a:latin typeface="Calibri" panose="020F0502020204030204" pitchFamily="34" charset="0"/>
            </a:endParaRPr>
          </a:p>
          <a:p>
            <a:pPr>
              <a:defRPr/>
            </a:pPr>
            <a:br>
              <a:rPr kern="0" dirty="0">
                <a:latin typeface="Calibri" panose="020F0502020204030204" pitchFamily="34" charset="0"/>
              </a:rPr>
            </a:br>
            <a:endParaRPr kern="0" dirty="0">
              <a:latin typeface="Calibri" panose="020F0502020204030204" pitchFamily="34" charset="0"/>
            </a:endParaRPr>
          </a:p>
          <a:p>
            <a:pPr>
              <a:defRPr/>
            </a:pPr>
            <a:endParaRPr altLang="de-DE" kern="0" dirty="0">
              <a:latin typeface="Calibri" panose="020F0502020204030204" pitchFamily="34" charset="0"/>
            </a:endParaRPr>
          </a:p>
          <a:p>
            <a:pPr>
              <a:defRPr/>
            </a:pPr>
            <a:endParaRPr altLang="de-DE" kern="0" dirty="0">
              <a:latin typeface="Calibri" panose="020F0502020204030204" pitchFamily="34" charset="0"/>
            </a:endParaRPr>
          </a:p>
        </p:txBody>
      </p:sp>
      <p:sp>
        <p:nvSpPr>
          <p:cNvPr id="5" name="Textfeld 4">
            <a:extLst>
              <a:ext uri="{FF2B5EF4-FFF2-40B4-BE49-F238E27FC236}">
                <a16:creationId xmlns:a16="http://schemas.microsoft.com/office/drawing/2014/main" id="{4814A267-69C9-D6BA-CDC8-7877B58BFE91}"/>
              </a:ext>
            </a:extLst>
          </p:cNvPr>
          <p:cNvSpPr txBox="1"/>
          <p:nvPr/>
        </p:nvSpPr>
        <p:spPr>
          <a:xfrm>
            <a:off x="0" y="565150"/>
            <a:ext cx="11844338" cy="339725"/>
          </a:xfrm>
          <a:prstGeom prst="rect">
            <a:avLst/>
          </a:prstGeom>
          <a:noFill/>
        </p:spPr>
        <p:txBody>
          <a:bodyPr>
            <a:spAutoFit/>
          </a:bodyPr>
          <a:lstStyle/>
          <a:p>
            <a:pPr marL="357188">
              <a:defRPr/>
            </a:pPr>
            <a:r>
              <a:rPr lang="de-DE" sz="1600" b="0" dirty="0">
                <a:latin typeface="+mn-lt"/>
              </a:rPr>
              <a:t>Quelle: </a:t>
            </a:r>
            <a:r>
              <a:rPr lang="de-DE" sz="1600" b="0" dirty="0" err="1">
                <a:latin typeface="+mn-lt"/>
              </a:rPr>
              <a:t>Niessen-Ruenzi</a:t>
            </a:r>
            <a:r>
              <a:rPr lang="de-DE" sz="1600" b="0" dirty="0">
                <a:latin typeface="+mn-lt"/>
              </a:rPr>
              <a:t> 2018, unveröffentlichtes Vortragsmanuskript, Mannheim, ARERO-Investorentreffen, 29.01.2019</a:t>
            </a:r>
          </a:p>
        </p:txBody>
      </p:sp>
      <p:sp>
        <p:nvSpPr>
          <p:cNvPr id="6" name="Rectangle 2">
            <a:extLst>
              <a:ext uri="{FF2B5EF4-FFF2-40B4-BE49-F238E27FC236}">
                <a16:creationId xmlns:a16="http://schemas.microsoft.com/office/drawing/2014/main" id="{CE0FA71E-5A68-6E75-760D-B1DD8B473020}"/>
              </a:ext>
            </a:extLst>
          </p:cNvPr>
          <p:cNvSpPr txBox="1">
            <a:spLocks noChangeArrowheads="1"/>
          </p:cNvSpPr>
          <p:nvPr/>
        </p:nvSpPr>
        <p:spPr bwMode="auto">
          <a:xfrm>
            <a:off x="0" y="23813"/>
            <a:ext cx="121920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a:lstStyle>
          <a:p>
            <a:pPr>
              <a:defRPr/>
            </a:pPr>
            <a:r>
              <a:rPr lang="de-DE" altLang="de-DE" sz="3200" kern="0" dirty="0"/>
              <a:t>Finanzmarktwissen – Test mit nur drei Fragen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88919D0-2242-4953-D73F-ED0DF6D4F0E6}"/>
              </a:ext>
            </a:extLst>
          </p:cNvPr>
          <p:cNvSpPr txBox="1">
            <a:spLocks noChangeArrowheads="1"/>
          </p:cNvSpPr>
          <p:nvPr/>
        </p:nvSpPr>
        <p:spPr bwMode="auto">
          <a:xfrm>
            <a:off x="0" y="981075"/>
            <a:ext cx="1219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0" marR="0" indent="0" algn="l" defTabSz="762000" rtl="0" eaLnBrk="0" fontAlgn="base" latinLnBrk="0" hangingPunct="0">
              <a:lnSpc>
                <a:spcPct val="90000"/>
              </a:lnSpc>
              <a:spcBef>
                <a:spcPct val="30000"/>
              </a:spcBef>
              <a:spcAft>
                <a:spcPct val="0"/>
              </a:spcAft>
              <a:buClrTx/>
              <a:buSzPct val="100000"/>
              <a:buFontTx/>
              <a:buNone/>
              <a:tabLst/>
              <a:defRPr lang="de-DE" sz="2000" b="0" i="0" u="none" strike="noStrike" baseline="0" smtClean="0">
                <a:solidFill>
                  <a:schemeClr val="tx1"/>
                </a:solidFill>
                <a:latin typeface="+mn-lt"/>
                <a:ea typeface="+mn-ea"/>
                <a:cs typeface="Arial" panose="020B0604020202020204" pitchFamily="34" charset="0"/>
              </a:defRPr>
            </a:lvl1pPr>
            <a:lvl2pPr marL="685800" indent="-228600" algn="l" defTabSz="762000" rtl="0" eaLnBrk="0" fontAlgn="base" hangingPunct="0">
              <a:lnSpc>
                <a:spcPct val="90000"/>
              </a:lnSpc>
              <a:spcBef>
                <a:spcPct val="30000"/>
              </a:spcBef>
              <a:spcAft>
                <a:spcPct val="0"/>
              </a:spcAft>
              <a:buSzPct val="100000"/>
              <a:buChar char="–"/>
              <a:defRPr sz="2800" b="1">
                <a:solidFill>
                  <a:schemeClr val="tx1"/>
                </a:solidFill>
                <a:latin typeface="+mn-lt"/>
              </a:defRPr>
            </a:lvl2pPr>
            <a:lvl3pPr marL="1104900" indent="-228600" algn="l" defTabSz="762000" rtl="0" eaLnBrk="0" fontAlgn="base" hangingPunct="0">
              <a:lnSpc>
                <a:spcPct val="90000"/>
              </a:lnSpc>
              <a:spcBef>
                <a:spcPct val="30000"/>
              </a:spcBef>
              <a:spcAft>
                <a:spcPct val="0"/>
              </a:spcAft>
              <a:buSzPct val="100000"/>
              <a:buChar char="»"/>
              <a:defRPr sz="2400" b="1">
                <a:solidFill>
                  <a:schemeClr val="tx1"/>
                </a:solidFill>
                <a:latin typeface="+mn-lt"/>
              </a:defRPr>
            </a:lvl3pPr>
            <a:lvl4pPr marL="146685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4pPr>
            <a:lvl5pPr marL="18288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5pPr>
            <a:lvl6pPr marL="22860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6pPr>
            <a:lvl7pPr marL="27432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7pPr>
            <a:lvl8pPr marL="32004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8pPr>
            <a:lvl9pPr marL="36576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a:defRPr/>
            </a:pPr>
            <a:endParaRPr sz="1200" kern="0" dirty="0">
              <a:solidFill>
                <a:srgbClr val="000000"/>
              </a:solidFill>
              <a:latin typeface="Calibri" panose="020F0502020204030204" pitchFamily="34" charset="0"/>
            </a:endParaRPr>
          </a:p>
          <a:p>
            <a:pPr>
              <a:defRPr/>
            </a:pPr>
            <a:endParaRPr kern="0" dirty="0">
              <a:latin typeface="Calibri" panose="020F0502020204030204" pitchFamily="34" charset="0"/>
            </a:endParaRPr>
          </a:p>
          <a:p>
            <a:pPr marL="357188">
              <a:defRPr/>
            </a:pPr>
            <a:r>
              <a:rPr sz="3200" b="1" kern="0" dirty="0"/>
              <a:t>Frage 3: </a:t>
            </a:r>
          </a:p>
          <a:p>
            <a:pPr marL="357188">
              <a:defRPr/>
            </a:pPr>
            <a:endParaRPr kern="0" dirty="0">
              <a:latin typeface="Calibri" panose="020F0502020204030204" pitchFamily="34" charset="0"/>
            </a:endParaRPr>
          </a:p>
          <a:p>
            <a:pPr marL="357188">
              <a:defRPr/>
            </a:pPr>
            <a:r>
              <a:rPr kern="0" dirty="0"/>
              <a:t>Ist die folgende Aussage nach Ihrer Einschätzung richtig oder falsch?  </a:t>
            </a:r>
          </a:p>
          <a:p>
            <a:pPr marL="357188">
              <a:defRPr/>
            </a:pPr>
            <a:r>
              <a:rPr kern="0" dirty="0"/>
              <a:t>Eine einzelne Aktie zu kaufen erbringt üblicherweise eine sicherere Rendite </a:t>
            </a:r>
            <a:br>
              <a:rPr kern="0" dirty="0"/>
            </a:br>
            <a:r>
              <a:rPr kern="0" dirty="0"/>
              <a:t>als einen Aktienfonds zu kaufen. </a:t>
            </a:r>
          </a:p>
          <a:p>
            <a:pPr marL="357188">
              <a:defRPr/>
            </a:pPr>
            <a:endParaRPr kern="0" dirty="0"/>
          </a:p>
          <a:p>
            <a:pPr marL="357188">
              <a:defRPr/>
            </a:pPr>
            <a:r>
              <a:rPr b="1" kern="0" dirty="0"/>
              <a:t>(a) Richtig        						(b) Falsch</a:t>
            </a:r>
            <a:br>
              <a:rPr b="1" kern="0" dirty="0"/>
            </a:br>
            <a:endParaRPr b="1" kern="0" dirty="0"/>
          </a:p>
          <a:p>
            <a:pPr>
              <a:defRPr/>
            </a:pPr>
            <a:endParaRPr altLang="de-DE" kern="0" dirty="0">
              <a:latin typeface="Calibri" panose="020F0502020204030204" pitchFamily="34" charset="0"/>
            </a:endParaRPr>
          </a:p>
          <a:p>
            <a:pPr>
              <a:defRPr/>
            </a:pPr>
            <a:endParaRPr altLang="de-DE" kern="0" dirty="0">
              <a:latin typeface="Calibri" panose="020F0502020204030204" pitchFamily="34" charset="0"/>
            </a:endParaRPr>
          </a:p>
        </p:txBody>
      </p:sp>
      <p:sp>
        <p:nvSpPr>
          <p:cNvPr id="5" name="Textfeld 4">
            <a:extLst>
              <a:ext uri="{FF2B5EF4-FFF2-40B4-BE49-F238E27FC236}">
                <a16:creationId xmlns:a16="http://schemas.microsoft.com/office/drawing/2014/main" id="{7593EC8F-855B-71B0-5283-25A8582074B7}"/>
              </a:ext>
            </a:extLst>
          </p:cNvPr>
          <p:cNvSpPr txBox="1"/>
          <p:nvPr/>
        </p:nvSpPr>
        <p:spPr>
          <a:xfrm>
            <a:off x="0" y="565150"/>
            <a:ext cx="11844338" cy="339725"/>
          </a:xfrm>
          <a:prstGeom prst="rect">
            <a:avLst/>
          </a:prstGeom>
          <a:noFill/>
        </p:spPr>
        <p:txBody>
          <a:bodyPr>
            <a:spAutoFit/>
          </a:bodyPr>
          <a:lstStyle/>
          <a:p>
            <a:pPr marL="357188">
              <a:defRPr/>
            </a:pPr>
            <a:r>
              <a:rPr lang="de-DE" sz="1600" b="0" dirty="0">
                <a:latin typeface="+mn-lt"/>
              </a:rPr>
              <a:t>Quelle: </a:t>
            </a:r>
            <a:r>
              <a:rPr lang="de-DE" sz="1600" b="0" dirty="0" err="1">
                <a:latin typeface="+mn-lt"/>
              </a:rPr>
              <a:t>Niessen-Ruenzi</a:t>
            </a:r>
            <a:r>
              <a:rPr lang="de-DE" sz="1600" b="0" dirty="0">
                <a:latin typeface="+mn-lt"/>
              </a:rPr>
              <a:t> 2018, unveröffentlichtes Vortragsmanuskript, Mannheim, ARERO-Investorentreffen, 29.01.2019</a:t>
            </a:r>
          </a:p>
        </p:txBody>
      </p:sp>
      <p:sp>
        <p:nvSpPr>
          <p:cNvPr id="6" name="Rectangle 2">
            <a:extLst>
              <a:ext uri="{FF2B5EF4-FFF2-40B4-BE49-F238E27FC236}">
                <a16:creationId xmlns:a16="http://schemas.microsoft.com/office/drawing/2014/main" id="{2EBFCEF6-7B70-DBDC-C947-16CD2A582774}"/>
              </a:ext>
            </a:extLst>
          </p:cNvPr>
          <p:cNvSpPr txBox="1">
            <a:spLocks noChangeArrowheads="1"/>
          </p:cNvSpPr>
          <p:nvPr/>
        </p:nvSpPr>
        <p:spPr bwMode="auto">
          <a:xfrm>
            <a:off x="0" y="23813"/>
            <a:ext cx="121920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a:lstStyle>
          <a:p>
            <a:pPr>
              <a:defRPr/>
            </a:pPr>
            <a:r>
              <a:rPr lang="de-DE" altLang="de-DE" sz="3200" kern="0" dirty="0"/>
              <a:t>Finanzmarktwissen – Test mit nur drei Fragen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84BE515-7621-C4E7-49AA-91E43775A439}"/>
              </a:ext>
            </a:extLst>
          </p:cNvPr>
          <p:cNvSpPr txBox="1">
            <a:spLocks noChangeArrowheads="1"/>
          </p:cNvSpPr>
          <p:nvPr/>
        </p:nvSpPr>
        <p:spPr bwMode="auto">
          <a:xfrm>
            <a:off x="0" y="981075"/>
            <a:ext cx="12192000"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0" marR="0" indent="0" algn="l" defTabSz="762000" rtl="0" eaLnBrk="0" fontAlgn="base" latinLnBrk="0" hangingPunct="0">
              <a:lnSpc>
                <a:spcPct val="90000"/>
              </a:lnSpc>
              <a:spcBef>
                <a:spcPct val="30000"/>
              </a:spcBef>
              <a:spcAft>
                <a:spcPct val="0"/>
              </a:spcAft>
              <a:buClrTx/>
              <a:buSzPct val="100000"/>
              <a:buFontTx/>
              <a:buNone/>
              <a:tabLst/>
              <a:defRPr lang="de-DE" sz="2000" b="0" i="0" u="none" strike="noStrike" baseline="0" smtClean="0">
                <a:solidFill>
                  <a:schemeClr val="tx1"/>
                </a:solidFill>
                <a:latin typeface="+mn-lt"/>
                <a:ea typeface="+mn-ea"/>
                <a:cs typeface="Arial" panose="020B0604020202020204" pitchFamily="34" charset="0"/>
              </a:defRPr>
            </a:lvl1pPr>
            <a:lvl2pPr marL="685800" indent="-228600" algn="l" defTabSz="762000" rtl="0" eaLnBrk="0" fontAlgn="base" hangingPunct="0">
              <a:lnSpc>
                <a:spcPct val="90000"/>
              </a:lnSpc>
              <a:spcBef>
                <a:spcPct val="30000"/>
              </a:spcBef>
              <a:spcAft>
                <a:spcPct val="0"/>
              </a:spcAft>
              <a:buSzPct val="100000"/>
              <a:buChar char="–"/>
              <a:defRPr sz="2800" b="1">
                <a:solidFill>
                  <a:schemeClr val="tx1"/>
                </a:solidFill>
                <a:latin typeface="+mn-lt"/>
              </a:defRPr>
            </a:lvl2pPr>
            <a:lvl3pPr marL="1104900" indent="-228600" algn="l" defTabSz="762000" rtl="0" eaLnBrk="0" fontAlgn="base" hangingPunct="0">
              <a:lnSpc>
                <a:spcPct val="90000"/>
              </a:lnSpc>
              <a:spcBef>
                <a:spcPct val="30000"/>
              </a:spcBef>
              <a:spcAft>
                <a:spcPct val="0"/>
              </a:spcAft>
              <a:buSzPct val="100000"/>
              <a:buChar char="»"/>
              <a:defRPr sz="2400" b="1">
                <a:solidFill>
                  <a:schemeClr val="tx1"/>
                </a:solidFill>
                <a:latin typeface="+mn-lt"/>
              </a:defRPr>
            </a:lvl3pPr>
            <a:lvl4pPr marL="146685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4pPr>
            <a:lvl5pPr marL="18288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5pPr>
            <a:lvl6pPr marL="22860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6pPr>
            <a:lvl7pPr marL="27432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7pPr>
            <a:lvl8pPr marL="32004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8pPr>
            <a:lvl9pPr marL="3657600" indent="-171450" algn="l" defTabSz="762000"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a:defRPr/>
            </a:pPr>
            <a:endParaRPr sz="1200" kern="0" dirty="0">
              <a:solidFill>
                <a:srgbClr val="000000"/>
              </a:solidFill>
              <a:latin typeface="Calibri" panose="020F0502020204030204" pitchFamily="34" charset="0"/>
            </a:endParaRPr>
          </a:p>
          <a:p>
            <a:pPr marL="357188">
              <a:defRPr/>
            </a:pPr>
            <a:r>
              <a:rPr b="1" kern="0" dirty="0"/>
              <a:t>Frage 1:  </a:t>
            </a:r>
            <a:r>
              <a:rPr kern="0" dirty="0"/>
              <a:t>Nehmen Sie an, Sie hätten 100 Euro auf einem Sparkonto und erhalten pro Jahr 2% Zinsen. Welchen Betrag haben Sie in 5 Jahren auf dem Sparkonto, wenn Sie den Betrag nicht anrühren? </a:t>
            </a:r>
          </a:p>
          <a:p>
            <a:pPr marL="357188">
              <a:defRPr/>
            </a:pPr>
            <a:r>
              <a:rPr b="1" kern="0" dirty="0">
                <a:solidFill>
                  <a:srgbClr val="00B050"/>
                </a:solidFill>
              </a:rPr>
              <a:t>(a) Mehr als 110 Euro 	</a:t>
            </a:r>
            <a:r>
              <a:rPr kern="0" dirty="0"/>
              <a:t>		(b) Genau 110 Euro		(c) weniger als 110 Euro</a:t>
            </a:r>
          </a:p>
          <a:p>
            <a:pPr marL="357188">
              <a:defRPr/>
            </a:pPr>
            <a:endParaRPr altLang="de-DE" sz="2800" kern="0" dirty="0"/>
          </a:p>
          <a:p>
            <a:pPr marL="357188">
              <a:defRPr/>
            </a:pPr>
            <a:r>
              <a:rPr altLang="de-DE" b="1" kern="0" dirty="0"/>
              <a:t>Frage 2:  </a:t>
            </a:r>
            <a:r>
              <a:rPr kern="0" dirty="0"/>
              <a:t>Stellen Sie sich vor, dass Sie für Einlagen auf Ihr Sparkonto 1% Zinsen pro Jahr </a:t>
            </a:r>
            <a:br>
              <a:rPr kern="0" dirty="0"/>
            </a:br>
            <a:r>
              <a:rPr kern="0" dirty="0"/>
              <a:t>erhalten und dass die Inflation 2% pro Jahr beträgt.  Wären Sie nach einem Jahr in der Lage, </a:t>
            </a:r>
            <a:br>
              <a:rPr kern="0" dirty="0"/>
            </a:br>
            <a:r>
              <a:rPr kern="0" dirty="0"/>
              <a:t>mehr, genau so viel oder weniger als heute mit den Spareinlagen zu kaufen? </a:t>
            </a:r>
          </a:p>
          <a:p>
            <a:pPr marL="357188">
              <a:defRPr/>
            </a:pPr>
            <a:r>
              <a:rPr kern="0" dirty="0"/>
              <a:t>(a) Mehr  				(b) Genau so viel 		</a:t>
            </a:r>
            <a:r>
              <a:rPr b="1" kern="0" dirty="0">
                <a:solidFill>
                  <a:srgbClr val="00B050"/>
                </a:solidFill>
              </a:rPr>
              <a:t>(c) Weniger</a:t>
            </a:r>
          </a:p>
          <a:p>
            <a:pPr marL="357188">
              <a:defRPr/>
            </a:pPr>
            <a:endParaRPr sz="2800" kern="0" dirty="0"/>
          </a:p>
          <a:p>
            <a:pPr marL="357188">
              <a:defRPr/>
            </a:pPr>
            <a:r>
              <a:rPr b="1" kern="0" dirty="0"/>
              <a:t>Frage 3:  </a:t>
            </a:r>
            <a:r>
              <a:rPr kern="0" dirty="0"/>
              <a:t>Ist die folgende Aussage nach Ihrer Einschätzung richtig oder falsch: </a:t>
            </a:r>
          </a:p>
          <a:p>
            <a:pPr marL="357188">
              <a:defRPr/>
            </a:pPr>
            <a:r>
              <a:rPr kern="0" dirty="0"/>
              <a:t>Eine einzelne Aktie zu kaufen erbringt üblicherweise eine sicherere Rendite </a:t>
            </a:r>
            <a:br>
              <a:rPr kern="0" dirty="0"/>
            </a:br>
            <a:r>
              <a:rPr kern="0" dirty="0"/>
              <a:t>als einen Aktienfonds zu kaufen. </a:t>
            </a:r>
          </a:p>
          <a:p>
            <a:pPr marL="357188">
              <a:defRPr/>
            </a:pPr>
            <a:r>
              <a:rPr kern="0" dirty="0"/>
              <a:t>(a) Richtig        						</a:t>
            </a:r>
            <a:r>
              <a:rPr b="1" kern="0" dirty="0">
                <a:solidFill>
                  <a:srgbClr val="00B050"/>
                </a:solidFill>
              </a:rPr>
              <a:t>(b) Falsch</a:t>
            </a:r>
            <a:br>
              <a:rPr b="1" kern="0" dirty="0">
                <a:solidFill>
                  <a:srgbClr val="00B050"/>
                </a:solidFill>
              </a:rPr>
            </a:br>
            <a:r>
              <a:rPr b="1" kern="0" dirty="0">
                <a:solidFill>
                  <a:schemeClr val="accent6">
                    <a:lumMod val="60000"/>
                    <a:lumOff val="40000"/>
                  </a:schemeClr>
                </a:solidFill>
              </a:rPr>
              <a:t>													</a:t>
            </a:r>
            <a:r>
              <a:rPr b="1" kern="0" dirty="0">
                <a:solidFill>
                  <a:schemeClr val="bg2">
                    <a:lumMod val="75000"/>
                  </a:schemeClr>
                </a:solidFill>
              </a:rPr>
              <a:t>M = 2,26  F = 1,78</a:t>
            </a:r>
          </a:p>
          <a:p>
            <a:pPr>
              <a:defRPr/>
            </a:pPr>
            <a:endParaRPr altLang="de-DE" kern="0" dirty="0">
              <a:latin typeface="Calibri" panose="020F0502020204030204" pitchFamily="34" charset="0"/>
            </a:endParaRPr>
          </a:p>
          <a:p>
            <a:pPr>
              <a:defRPr/>
            </a:pPr>
            <a:endParaRPr altLang="de-DE" kern="0" dirty="0">
              <a:latin typeface="Calibri" panose="020F0502020204030204" pitchFamily="34" charset="0"/>
            </a:endParaRPr>
          </a:p>
        </p:txBody>
      </p:sp>
      <p:sp>
        <p:nvSpPr>
          <p:cNvPr id="5" name="Textfeld 4">
            <a:extLst>
              <a:ext uri="{FF2B5EF4-FFF2-40B4-BE49-F238E27FC236}">
                <a16:creationId xmlns:a16="http://schemas.microsoft.com/office/drawing/2014/main" id="{49FCE6C7-FBDB-A2A6-36B4-763371482412}"/>
              </a:ext>
            </a:extLst>
          </p:cNvPr>
          <p:cNvSpPr txBox="1"/>
          <p:nvPr/>
        </p:nvSpPr>
        <p:spPr>
          <a:xfrm>
            <a:off x="0" y="565150"/>
            <a:ext cx="11844338" cy="339725"/>
          </a:xfrm>
          <a:prstGeom prst="rect">
            <a:avLst/>
          </a:prstGeom>
          <a:noFill/>
        </p:spPr>
        <p:txBody>
          <a:bodyPr>
            <a:spAutoFit/>
          </a:bodyPr>
          <a:lstStyle/>
          <a:p>
            <a:pPr marL="357188">
              <a:defRPr/>
            </a:pPr>
            <a:r>
              <a:rPr lang="de-DE" sz="1600" b="0" dirty="0">
                <a:latin typeface="+mn-lt"/>
              </a:rPr>
              <a:t>Quelle: </a:t>
            </a:r>
            <a:r>
              <a:rPr lang="de-DE" sz="1600" b="0" dirty="0" err="1">
                <a:latin typeface="+mn-lt"/>
              </a:rPr>
              <a:t>Niessen-Ruenzi</a:t>
            </a:r>
            <a:r>
              <a:rPr lang="de-DE" sz="1600" b="0" dirty="0">
                <a:latin typeface="+mn-lt"/>
              </a:rPr>
              <a:t> 2018, unveröffentlichtes Vortragsmanuskript, Mannheim, ARERO-Investorentreffen, 29.01.2019</a:t>
            </a:r>
          </a:p>
        </p:txBody>
      </p:sp>
      <p:sp>
        <p:nvSpPr>
          <p:cNvPr id="6" name="Rectangle 2">
            <a:extLst>
              <a:ext uri="{FF2B5EF4-FFF2-40B4-BE49-F238E27FC236}">
                <a16:creationId xmlns:a16="http://schemas.microsoft.com/office/drawing/2014/main" id="{042EC0DD-4B1B-E6B6-1585-378B2B3DDBD8}"/>
              </a:ext>
            </a:extLst>
          </p:cNvPr>
          <p:cNvSpPr txBox="1">
            <a:spLocks noChangeArrowheads="1"/>
          </p:cNvSpPr>
          <p:nvPr/>
        </p:nvSpPr>
        <p:spPr bwMode="auto">
          <a:xfrm>
            <a:off x="0" y="23813"/>
            <a:ext cx="121920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a:lstStyle>
          <a:p>
            <a:pPr>
              <a:defRPr/>
            </a:pPr>
            <a:r>
              <a:rPr lang="de-DE" altLang="de-DE" sz="3200" kern="0" dirty="0"/>
              <a:t>Finanzmarktwissen – Test mit nur drei Fragen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hteck 1">
            <a:extLst>
              <a:ext uri="{FF2B5EF4-FFF2-40B4-BE49-F238E27FC236}">
                <a16:creationId xmlns:a16="http://schemas.microsoft.com/office/drawing/2014/main" id="{BCDB6391-5400-5887-E210-661A680C2DAA}"/>
              </a:ext>
            </a:extLst>
          </p:cNvPr>
          <p:cNvSpPr>
            <a:spLocks noChangeArrowheads="1"/>
          </p:cNvSpPr>
          <p:nvPr/>
        </p:nvSpPr>
        <p:spPr bwMode="auto">
          <a:xfrm>
            <a:off x="0" y="0"/>
            <a:ext cx="12192000" cy="6858000"/>
          </a:xfrm>
          <a:prstGeom prst="rect">
            <a:avLst/>
          </a:prstGeom>
          <a:solidFill>
            <a:srgbClr val="020F40"/>
          </a:solidFill>
          <a:ln>
            <a:noFill/>
          </a:ln>
          <a:extLst>
            <a:ext uri="{91240B29-F687-4F45-9708-019B960494DF}">
              <a14:hiddenLine xmlns:a14="http://schemas.microsoft.com/office/drawing/2010/main" w="25400" algn="ctr">
                <a:solidFill>
                  <a:srgbClr val="000000"/>
                </a:solidFill>
                <a:round/>
                <a:headEnd/>
                <a:tailEnd/>
              </a14:hiddenLine>
            </a:ext>
          </a:extLst>
        </p:spPr>
        <p:txBody>
          <a:bodyPr/>
          <a:lstStyle>
            <a:lvl1pPr>
              <a:defRPr sz="2400" b="1">
                <a:solidFill>
                  <a:schemeClr val="tx1"/>
                </a:solidFill>
                <a:latin typeface="Sylfaen" pitchFamily="18" charset="0"/>
              </a:defRPr>
            </a:lvl1pPr>
            <a:lvl2pPr marL="742950" indent="-285750">
              <a:defRPr sz="2400" b="1">
                <a:solidFill>
                  <a:schemeClr val="tx1"/>
                </a:solidFill>
                <a:latin typeface="Sylfaen" pitchFamily="18" charset="0"/>
              </a:defRPr>
            </a:lvl2pPr>
            <a:lvl3pPr marL="1143000" indent="-228600">
              <a:defRPr sz="2400" b="1">
                <a:solidFill>
                  <a:schemeClr val="tx1"/>
                </a:solidFill>
                <a:latin typeface="Sylfaen" pitchFamily="18" charset="0"/>
              </a:defRPr>
            </a:lvl3pPr>
            <a:lvl4pPr marL="1600200" indent="-228600">
              <a:defRPr sz="2400" b="1">
                <a:solidFill>
                  <a:schemeClr val="tx1"/>
                </a:solidFill>
                <a:latin typeface="Sylfaen" pitchFamily="18" charset="0"/>
              </a:defRPr>
            </a:lvl4pPr>
            <a:lvl5pPr marL="2057400" indent="-228600">
              <a:defRPr sz="2400" b="1">
                <a:solidFill>
                  <a:schemeClr val="tx1"/>
                </a:solidFill>
                <a:latin typeface="Sylfaen" pitchFamily="18" charset="0"/>
              </a:defRPr>
            </a:lvl5pPr>
            <a:lvl6pPr marL="2514600" indent="-228600" eaLnBrk="0" fontAlgn="base" hangingPunct="0">
              <a:spcBef>
                <a:spcPct val="0"/>
              </a:spcBef>
              <a:spcAft>
                <a:spcPct val="0"/>
              </a:spcAft>
              <a:defRPr sz="2400" b="1">
                <a:solidFill>
                  <a:schemeClr val="tx1"/>
                </a:solidFill>
                <a:latin typeface="Sylfaen" pitchFamily="18" charset="0"/>
              </a:defRPr>
            </a:lvl6pPr>
            <a:lvl7pPr marL="2971800" indent="-228600" eaLnBrk="0" fontAlgn="base" hangingPunct="0">
              <a:spcBef>
                <a:spcPct val="0"/>
              </a:spcBef>
              <a:spcAft>
                <a:spcPct val="0"/>
              </a:spcAft>
              <a:defRPr sz="2400" b="1">
                <a:solidFill>
                  <a:schemeClr val="tx1"/>
                </a:solidFill>
                <a:latin typeface="Sylfaen" pitchFamily="18" charset="0"/>
              </a:defRPr>
            </a:lvl7pPr>
            <a:lvl8pPr marL="3429000" indent="-228600" eaLnBrk="0" fontAlgn="base" hangingPunct="0">
              <a:spcBef>
                <a:spcPct val="0"/>
              </a:spcBef>
              <a:spcAft>
                <a:spcPct val="0"/>
              </a:spcAft>
              <a:defRPr sz="2400" b="1">
                <a:solidFill>
                  <a:schemeClr val="tx1"/>
                </a:solidFill>
                <a:latin typeface="Sylfaen" pitchFamily="18" charset="0"/>
              </a:defRPr>
            </a:lvl8pPr>
            <a:lvl9pPr marL="3886200" indent="-228600" eaLnBrk="0" fontAlgn="base" hangingPunct="0">
              <a:spcBef>
                <a:spcPct val="0"/>
              </a:spcBef>
              <a:spcAft>
                <a:spcPct val="0"/>
              </a:spcAft>
              <a:defRPr sz="2400" b="1">
                <a:solidFill>
                  <a:schemeClr val="tx1"/>
                </a:solidFill>
                <a:latin typeface="Sylfaen" pitchFamily="18" charset="0"/>
              </a:defRPr>
            </a:lvl9pPr>
          </a:lstStyle>
          <a:p>
            <a:endParaRPr lang="de-DE" alt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1BFFFCA-6645-68D1-73A5-44C707309E69}"/>
              </a:ext>
            </a:extLst>
          </p:cNvPr>
          <p:cNvSpPr txBox="1">
            <a:spLocks noChangeArrowheads="1"/>
          </p:cNvSpPr>
          <p:nvPr/>
        </p:nvSpPr>
        <p:spPr bwMode="auto">
          <a:xfrm>
            <a:off x="-241300" y="115888"/>
            <a:ext cx="126746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marL="355600" algn="l" defTabSz="762000" rtl="0" eaLnBrk="0" fontAlgn="base" hangingPunct="0">
              <a:lnSpc>
                <a:spcPct val="90000"/>
              </a:lnSpc>
              <a:spcBef>
                <a:spcPct val="0"/>
              </a:spcBef>
              <a:spcAft>
                <a:spcPct val="0"/>
              </a:spcAft>
              <a:defRPr sz="3600" b="1">
                <a:solidFill>
                  <a:schemeClr val="tx2"/>
                </a:solidFill>
                <a:latin typeface="+mj-lt"/>
                <a:ea typeface="+mj-ea"/>
                <a:cs typeface="+mj-cs"/>
              </a:defRPr>
            </a:lvl1pPr>
            <a:lvl2pPr marL="355600" algn="l" defTabSz="762000" rtl="0" eaLnBrk="0" fontAlgn="base" hangingPunct="0">
              <a:lnSpc>
                <a:spcPct val="90000"/>
              </a:lnSpc>
              <a:spcBef>
                <a:spcPct val="0"/>
              </a:spcBef>
              <a:spcAft>
                <a:spcPct val="0"/>
              </a:spcAft>
              <a:defRPr sz="3600" b="1">
                <a:solidFill>
                  <a:schemeClr val="tx2"/>
                </a:solidFill>
                <a:latin typeface="Arial" charset="0"/>
              </a:defRPr>
            </a:lvl2pPr>
            <a:lvl3pPr marL="355600" algn="l" defTabSz="762000" rtl="0" eaLnBrk="0" fontAlgn="base" hangingPunct="0">
              <a:lnSpc>
                <a:spcPct val="90000"/>
              </a:lnSpc>
              <a:spcBef>
                <a:spcPct val="0"/>
              </a:spcBef>
              <a:spcAft>
                <a:spcPct val="0"/>
              </a:spcAft>
              <a:defRPr sz="3600" b="1">
                <a:solidFill>
                  <a:schemeClr val="tx2"/>
                </a:solidFill>
                <a:latin typeface="Arial" charset="0"/>
              </a:defRPr>
            </a:lvl3pPr>
            <a:lvl4pPr marL="355600" algn="l" defTabSz="762000" rtl="0" eaLnBrk="0" fontAlgn="base" hangingPunct="0">
              <a:lnSpc>
                <a:spcPct val="90000"/>
              </a:lnSpc>
              <a:spcBef>
                <a:spcPct val="0"/>
              </a:spcBef>
              <a:spcAft>
                <a:spcPct val="0"/>
              </a:spcAft>
              <a:defRPr sz="3600" b="1">
                <a:solidFill>
                  <a:schemeClr val="tx2"/>
                </a:solidFill>
                <a:latin typeface="Arial" charset="0"/>
              </a:defRPr>
            </a:lvl4pPr>
            <a:lvl5pPr marL="355600" algn="l" defTabSz="762000" rtl="0" eaLnBrk="0" fontAlgn="base" hangingPunct="0">
              <a:lnSpc>
                <a:spcPct val="90000"/>
              </a:lnSpc>
              <a:spcBef>
                <a:spcPct val="0"/>
              </a:spcBef>
              <a:spcAft>
                <a:spcPct val="0"/>
              </a:spcAft>
              <a:defRPr sz="3600" b="1">
                <a:solidFill>
                  <a:schemeClr val="tx2"/>
                </a:solidFill>
                <a:latin typeface="Arial" charset="0"/>
              </a:defRPr>
            </a:lvl5pPr>
            <a:lvl6pPr marL="457200" algn="ctr" defTabSz="762000" rtl="0" eaLnBrk="0" fontAlgn="base" hangingPunct="0">
              <a:lnSpc>
                <a:spcPct val="90000"/>
              </a:lnSpc>
              <a:spcBef>
                <a:spcPct val="0"/>
              </a:spcBef>
              <a:spcAft>
                <a:spcPct val="0"/>
              </a:spcAft>
              <a:defRPr sz="3600" b="1">
                <a:solidFill>
                  <a:schemeClr val="tx2"/>
                </a:solidFill>
                <a:latin typeface="Arial" charset="0"/>
              </a:defRPr>
            </a:lvl6pPr>
            <a:lvl7pPr marL="914400" algn="ctr" defTabSz="762000" rtl="0" eaLnBrk="0" fontAlgn="base" hangingPunct="0">
              <a:lnSpc>
                <a:spcPct val="90000"/>
              </a:lnSpc>
              <a:spcBef>
                <a:spcPct val="0"/>
              </a:spcBef>
              <a:spcAft>
                <a:spcPct val="0"/>
              </a:spcAft>
              <a:defRPr sz="3600" b="1">
                <a:solidFill>
                  <a:schemeClr val="tx2"/>
                </a:solidFill>
                <a:latin typeface="Arial" charset="0"/>
              </a:defRPr>
            </a:lvl7pPr>
            <a:lvl8pPr marL="1371600" algn="ctr" defTabSz="762000" rtl="0" eaLnBrk="0" fontAlgn="base" hangingPunct="0">
              <a:lnSpc>
                <a:spcPct val="90000"/>
              </a:lnSpc>
              <a:spcBef>
                <a:spcPct val="0"/>
              </a:spcBef>
              <a:spcAft>
                <a:spcPct val="0"/>
              </a:spcAft>
              <a:defRPr sz="3600" b="1">
                <a:solidFill>
                  <a:schemeClr val="tx2"/>
                </a:solidFill>
                <a:latin typeface="Arial" charset="0"/>
              </a:defRPr>
            </a:lvl8pPr>
            <a:lvl9pPr marL="1828800" algn="ctr" defTabSz="762000" rtl="0" eaLnBrk="0" fontAlgn="base" hangingPunct="0">
              <a:lnSpc>
                <a:spcPct val="90000"/>
              </a:lnSpc>
              <a:spcBef>
                <a:spcPct val="0"/>
              </a:spcBef>
              <a:spcAft>
                <a:spcPct val="0"/>
              </a:spcAft>
              <a:defRPr sz="3600" b="1">
                <a:solidFill>
                  <a:schemeClr val="tx2"/>
                </a:solidFill>
                <a:latin typeface="Arial" charset="0"/>
              </a:defRPr>
            </a:lvl9pPr>
          </a:lstStyle>
          <a:p>
            <a:pPr>
              <a:defRPr/>
            </a:pPr>
            <a:r>
              <a:rPr lang="de-DE" altLang="de-DE" sz="2000" kern="0" dirty="0"/>
              <a:t>Drehbuch, Empfehlungen und Hintergrundwissen für Lehrende zur Verwendung dieses Selbsttests</a:t>
            </a:r>
          </a:p>
        </p:txBody>
      </p:sp>
      <p:sp>
        <p:nvSpPr>
          <p:cNvPr id="13315" name="Textfeld 2">
            <a:extLst>
              <a:ext uri="{FF2B5EF4-FFF2-40B4-BE49-F238E27FC236}">
                <a16:creationId xmlns:a16="http://schemas.microsoft.com/office/drawing/2014/main" id="{B953AE18-C5DB-EE58-F8B6-53BB60882ADD}"/>
              </a:ext>
            </a:extLst>
          </p:cNvPr>
          <p:cNvSpPr txBox="1">
            <a:spLocks noChangeArrowheads="1"/>
          </p:cNvSpPr>
          <p:nvPr/>
        </p:nvSpPr>
        <p:spPr bwMode="auto">
          <a:xfrm>
            <a:off x="119063" y="981075"/>
            <a:ext cx="11953875"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Sylfaen" pitchFamily="18" charset="0"/>
              </a:defRPr>
            </a:lvl1pPr>
            <a:lvl2pPr marL="742950" indent="-285750">
              <a:defRPr sz="2400" b="1">
                <a:solidFill>
                  <a:schemeClr val="tx1"/>
                </a:solidFill>
                <a:latin typeface="Sylfaen" pitchFamily="18" charset="0"/>
              </a:defRPr>
            </a:lvl2pPr>
            <a:lvl3pPr marL="1143000" indent="-228600">
              <a:defRPr sz="2400" b="1">
                <a:solidFill>
                  <a:schemeClr val="tx1"/>
                </a:solidFill>
                <a:latin typeface="Sylfaen" pitchFamily="18" charset="0"/>
              </a:defRPr>
            </a:lvl3pPr>
            <a:lvl4pPr marL="1600200" indent="-228600">
              <a:defRPr sz="2400" b="1">
                <a:solidFill>
                  <a:schemeClr val="tx1"/>
                </a:solidFill>
                <a:latin typeface="Sylfaen" pitchFamily="18" charset="0"/>
              </a:defRPr>
            </a:lvl4pPr>
            <a:lvl5pPr marL="2057400" indent="-228600">
              <a:defRPr sz="2400" b="1">
                <a:solidFill>
                  <a:schemeClr val="tx1"/>
                </a:solidFill>
                <a:latin typeface="Sylfaen" pitchFamily="18" charset="0"/>
              </a:defRPr>
            </a:lvl5pPr>
            <a:lvl6pPr marL="2514600" indent="-228600" eaLnBrk="0" fontAlgn="base" hangingPunct="0">
              <a:spcBef>
                <a:spcPct val="0"/>
              </a:spcBef>
              <a:spcAft>
                <a:spcPct val="0"/>
              </a:spcAft>
              <a:defRPr sz="2400" b="1">
                <a:solidFill>
                  <a:schemeClr val="tx1"/>
                </a:solidFill>
                <a:latin typeface="Sylfaen" pitchFamily="18" charset="0"/>
              </a:defRPr>
            </a:lvl6pPr>
            <a:lvl7pPr marL="2971800" indent="-228600" eaLnBrk="0" fontAlgn="base" hangingPunct="0">
              <a:spcBef>
                <a:spcPct val="0"/>
              </a:spcBef>
              <a:spcAft>
                <a:spcPct val="0"/>
              </a:spcAft>
              <a:defRPr sz="2400" b="1">
                <a:solidFill>
                  <a:schemeClr val="tx1"/>
                </a:solidFill>
                <a:latin typeface="Sylfaen" pitchFamily="18" charset="0"/>
              </a:defRPr>
            </a:lvl7pPr>
            <a:lvl8pPr marL="3429000" indent="-228600" eaLnBrk="0" fontAlgn="base" hangingPunct="0">
              <a:spcBef>
                <a:spcPct val="0"/>
              </a:spcBef>
              <a:spcAft>
                <a:spcPct val="0"/>
              </a:spcAft>
              <a:defRPr sz="2400" b="1">
                <a:solidFill>
                  <a:schemeClr val="tx1"/>
                </a:solidFill>
                <a:latin typeface="Sylfaen" pitchFamily="18" charset="0"/>
              </a:defRPr>
            </a:lvl8pPr>
            <a:lvl9pPr marL="3886200" indent="-228600" eaLnBrk="0" fontAlgn="base" hangingPunct="0">
              <a:spcBef>
                <a:spcPct val="0"/>
              </a:spcBef>
              <a:spcAft>
                <a:spcPct val="0"/>
              </a:spcAft>
              <a:defRPr sz="2400" b="1">
                <a:solidFill>
                  <a:schemeClr val="tx1"/>
                </a:solidFill>
                <a:latin typeface="Sylfaen" pitchFamily="18" charset="0"/>
              </a:defRPr>
            </a:lvl9pPr>
          </a:lstStyle>
          <a:p>
            <a:r>
              <a:rPr lang="de-DE" altLang="de-DE" sz="1400">
                <a:latin typeface="Arial" panose="020B0604020202020204" pitchFamily="34" charset="0"/>
                <a:cs typeface="Arial" panose="020B0604020202020204" pitchFamily="34" charset="0"/>
              </a:rPr>
              <a:t>Vorbemerkung:</a:t>
            </a:r>
            <a:r>
              <a:rPr lang="de-DE" altLang="de-DE" sz="1200">
                <a:latin typeface="Arial" panose="020B0604020202020204" pitchFamily="34" charset="0"/>
                <a:cs typeface="Arial" panose="020B0604020202020204" pitchFamily="34" charset="0"/>
              </a:rPr>
              <a:t> </a:t>
            </a:r>
            <a:r>
              <a:rPr lang="de-DE" altLang="de-DE" sz="1200" b="0">
                <a:latin typeface="Arial" panose="020B0604020202020204" pitchFamily="34" charset="0"/>
                <a:cs typeface="Arial" panose="020B0604020202020204" pitchFamily="34" charset="0"/>
              </a:rPr>
              <a:t>Der Selbsttest kann in zwei Varianten durchgeführt werden. Ohne Abgabe der anonymen Ergebnisse </a:t>
            </a:r>
            <a:r>
              <a:rPr lang="de-DE" altLang="de-DE" sz="1200" b="0">
                <a:solidFill>
                  <a:srgbClr val="012195"/>
                </a:solidFill>
                <a:latin typeface="Arial" panose="020B0604020202020204" pitchFamily="34" charset="0"/>
                <a:cs typeface="Arial" panose="020B0604020202020204" pitchFamily="34" charset="0"/>
              </a:rPr>
              <a:t>oder mit Abgabe der anonymen Ergebnisse. Die Abgabe anonymer Ergebnisse sind nur bei Gruppen ab 20 Personen empfehlenswert. Hingegen sind die Genderanteile in der Gruppe völlig unerheblich. Die zusätzlichen Prozessschritte bzw. zu gebenden Informationen sind in dunkelblauer Schrift vermerkt – sie können bei Verzicht auf Erhebung/Auswertung der Ergebnisse einfach ignoriert werden. </a:t>
            </a:r>
          </a:p>
          <a:p>
            <a:endParaRPr lang="de-DE" altLang="de-DE" sz="1200" b="0">
              <a:latin typeface="Arial" panose="020B0604020202020204" pitchFamily="34" charset="0"/>
              <a:cs typeface="Arial" panose="020B0604020202020204" pitchFamily="34" charset="0"/>
            </a:endParaRPr>
          </a:p>
          <a:p>
            <a:r>
              <a:rPr lang="de-DE" altLang="de-DE" sz="1400">
                <a:latin typeface="Arial" panose="020B0604020202020204" pitchFamily="34" charset="0"/>
                <a:cs typeface="Arial" panose="020B0604020202020204" pitchFamily="34" charset="0"/>
              </a:rPr>
              <a:t>Vorbereitung:</a:t>
            </a:r>
            <a:r>
              <a:rPr lang="de-DE" altLang="de-DE" sz="1200">
                <a:latin typeface="Arial" panose="020B0604020202020204" pitchFamily="34" charset="0"/>
                <a:cs typeface="Arial" panose="020B0604020202020204" pitchFamily="34" charset="0"/>
              </a:rPr>
              <a:t> </a:t>
            </a:r>
            <a:r>
              <a:rPr lang="de-DE" altLang="de-DE" sz="1200" b="0">
                <a:latin typeface="Arial" panose="020B0604020202020204" pitchFamily="34" charset="0"/>
                <a:cs typeface="Arial" panose="020B0604020202020204" pitchFamily="34" charset="0"/>
              </a:rPr>
              <a:t>ausreichende Anzahl von kleinen Moderatorenkärtchen in zwei Farben (bitte rosa und hellblau vermeiden)  mitnehmen. </a:t>
            </a:r>
            <a:r>
              <a:rPr lang="de-DE" altLang="de-DE" sz="1200" b="0">
                <a:solidFill>
                  <a:srgbClr val="012195"/>
                </a:solidFill>
                <a:latin typeface="Arial" panose="020B0604020202020204" pitchFamily="34" charset="0"/>
                <a:cs typeface="Arial" panose="020B0604020202020204" pitchFamily="34" charset="0"/>
              </a:rPr>
              <a:t>Falls genderspezifisch ausgewertet werden soll, ist die Zuordnung von Farben zum Geschlecht vorab zu nennen – am besten zwei „Musterkärtchen“ anpinnen. </a:t>
            </a:r>
          </a:p>
          <a:p>
            <a:endParaRPr lang="de-DE" altLang="de-DE" sz="1200" b="0">
              <a:latin typeface="Arial" panose="020B0604020202020204" pitchFamily="34" charset="0"/>
              <a:cs typeface="Arial" panose="020B0604020202020204" pitchFamily="34" charset="0"/>
            </a:endParaRPr>
          </a:p>
          <a:p>
            <a:r>
              <a:rPr lang="de-DE" altLang="de-DE" sz="1400">
                <a:latin typeface="Arial" panose="020B0604020202020204" pitchFamily="34" charset="0"/>
                <a:cs typeface="Arial" panose="020B0604020202020204" pitchFamily="34" charset="0"/>
              </a:rPr>
              <a:t>Anmoderation: </a:t>
            </a:r>
            <a:r>
              <a:rPr lang="de-DE" altLang="de-DE" sz="1200" b="0">
                <a:latin typeface="Arial" panose="020B0604020202020204" pitchFamily="34" charset="0"/>
                <a:cs typeface="Arial" panose="020B0604020202020204" pitchFamily="34" charset="0"/>
              </a:rPr>
              <a:t>kann ohne besondere Vorkenntnisse einfach durch Präsentation und Durchsprache von Folie 1 erfolgen. Falls keine Ergebniserhebung angestrebt wird, sollten die blauen Textteile einfach gelöscht werden. Ansonsten sollten Sie der „normalen“ Textfarbe angepasst werden. Wichtig ist, dass Teilnehmende sofort erkennen, dass ihr Wissensstand nicht vor der Gruppe erkennbar wird. </a:t>
            </a:r>
          </a:p>
          <a:p>
            <a:endParaRPr lang="de-DE" altLang="de-DE" sz="1200" b="0">
              <a:latin typeface="Arial" panose="020B0604020202020204" pitchFamily="34" charset="0"/>
              <a:cs typeface="Arial" panose="020B0604020202020204" pitchFamily="34" charset="0"/>
            </a:endParaRPr>
          </a:p>
          <a:p>
            <a:r>
              <a:rPr lang="de-DE" altLang="de-DE" sz="1400">
                <a:latin typeface="Arial" panose="020B0604020202020204" pitchFamily="34" charset="0"/>
                <a:cs typeface="Arial" panose="020B0604020202020204" pitchFamily="34" charset="0"/>
              </a:rPr>
              <a:t>Durchführungsphase</a:t>
            </a:r>
            <a:r>
              <a:rPr lang="de-DE" altLang="de-DE" sz="1200" b="0">
                <a:latin typeface="Arial" panose="020B0604020202020204" pitchFamily="34" charset="0"/>
                <a:cs typeface="Arial" panose="020B0604020202020204" pitchFamily="34" charset="0"/>
              </a:rPr>
              <a:t>: </a:t>
            </a:r>
            <a:r>
              <a:rPr lang="de-DE" altLang="de-DE" sz="1200" b="0">
                <a:solidFill>
                  <a:srgbClr val="012195"/>
                </a:solidFill>
                <a:latin typeface="Arial" panose="020B0604020202020204" pitchFamily="34" charset="0"/>
                <a:cs typeface="Arial" panose="020B0604020202020204" pitchFamily="34" charset="0"/>
              </a:rPr>
              <a:t>Bei genderspezifischer Auswertung nochmals absichern, dass Teilnehmende ein Kärtchen in „richtiger“ Farbe haben.</a:t>
            </a:r>
            <a:r>
              <a:rPr lang="de-DE" altLang="de-DE" sz="1200" b="0">
                <a:latin typeface="Arial" panose="020B0604020202020204" pitchFamily="34" charset="0"/>
                <a:cs typeface="Arial" panose="020B0604020202020204" pitchFamily="34" charset="0"/>
              </a:rPr>
              <a:t> Ansonsten ist hier nur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anzusagen, dass Teilnehmende ganz alleine für sich entscheiden sollten – keine Teamarbeit. Um Stille bitten – keine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Zwischenrufe – keine lauten Interpretationen. Und auch keine Nachfragen. Halbe Minute Zeit geben, per Blickkontakt klären, ob die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Entscheidungen gefallen sind – kurze Nachfrage „können wir weitermachen?“. </a:t>
            </a:r>
          </a:p>
          <a:p>
            <a:endParaRPr lang="de-DE" altLang="de-DE" sz="1000" b="0">
              <a:latin typeface="Arial" panose="020B0604020202020204" pitchFamily="34" charset="0"/>
              <a:cs typeface="Arial" panose="020B0604020202020204" pitchFamily="34" charset="0"/>
            </a:endParaRPr>
          </a:p>
          <a:p>
            <a:r>
              <a:rPr lang="de-DE" altLang="de-DE" sz="1400">
                <a:latin typeface="Arial" panose="020B0604020202020204" pitchFamily="34" charset="0"/>
                <a:cs typeface="Arial" panose="020B0604020202020204" pitchFamily="34" charset="0"/>
              </a:rPr>
              <a:t>Auswertungsphase</a:t>
            </a:r>
            <a:r>
              <a:rPr lang="de-DE" altLang="de-DE" sz="1200" b="0">
                <a:latin typeface="Arial" panose="020B0604020202020204" pitchFamily="34" charset="0"/>
                <a:cs typeface="Arial" panose="020B0604020202020204" pitchFamily="34" charset="0"/>
              </a:rPr>
              <a:t>: Die korrekten Ergebnisse jeder Frage werden gezeigt und diskutiert. Freiwille uim Interpretation bzw. Begründung der korrekten Antworten bitten. </a:t>
            </a:r>
          </a:p>
          <a:p>
            <a:r>
              <a:rPr lang="de-DE" altLang="de-DE" sz="1200" b="0">
                <a:latin typeface="Arial" panose="020B0604020202020204" pitchFamily="34" charset="0"/>
                <a:cs typeface="Arial" panose="020B0604020202020204" pitchFamily="34" charset="0"/>
              </a:rPr>
              <a:t>                                Auf die Abfrage: „Wer hat…. geschrieben – bitte Hand heben“  u. ä. sollte unbedingt verzichtet werden – auch dies könnte schon negative Gefühle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bzw. den Eindruck eines Fremdtests auslösen.</a:t>
            </a:r>
          </a:p>
          <a:p>
            <a:r>
              <a:rPr lang="de-DE" altLang="de-DE" sz="1200" b="0">
                <a:latin typeface="Arial" panose="020B0604020202020204" pitchFamily="34" charset="0"/>
                <a:cs typeface="Arial" panose="020B0604020202020204" pitchFamily="34" charset="0"/>
              </a:rPr>
              <a:t>                                </a:t>
            </a:r>
            <a:r>
              <a:rPr lang="de-DE" altLang="de-DE" sz="1200">
                <a:latin typeface="Arial" panose="020B0604020202020204" pitchFamily="34" charset="0"/>
                <a:cs typeface="Arial" panose="020B0604020202020204" pitchFamily="34" charset="0"/>
              </a:rPr>
              <a:t>Inhaltlich</a:t>
            </a:r>
            <a:r>
              <a:rPr lang="de-DE" altLang="de-DE" sz="1200" b="0">
                <a:latin typeface="Arial" panose="020B0604020202020204" pitchFamily="34" charset="0"/>
                <a:cs typeface="Arial" panose="020B0604020202020204" pitchFamily="34" charset="0"/>
              </a:rPr>
              <a:t>: Die erste Frage bezieht sich auf den </a:t>
            </a:r>
            <a:r>
              <a:rPr lang="de-DE" altLang="de-DE" sz="1200">
                <a:latin typeface="Arial" panose="020B0604020202020204" pitchFamily="34" charset="0"/>
                <a:cs typeface="Arial" panose="020B0604020202020204" pitchFamily="34" charset="0"/>
              </a:rPr>
              <a:t>Zinseszinseffekt</a:t>
            </a:r>
            <a:r>
              <a:rPr lang="de-DE" altLang="de-DE" sz="1200" b="0">
                <a:latin typeface="Arial" panose="020B0604020202020204" pitchFamily="34" charset="0"/>
                <a:cs typeface="Arial" panose="020B0604020202020204" pitchFamily="34" charset="0"/>
              </a:rPr>
              <a:t>, die zweite auf </a:t>
            </a:r>
            <a:r>
              <a:rPr lang="de-DE" altLang="de-DE" sz="1200">
                <a:latin typeface="Arial" panose="020B0604020202020204" pitchFamily="34" charset="0"/>
                <a:cs typeface="Arial" panose="020B0604020202020204" pitchFamily="34" charset="0"/>
              </a:rPr>
              <a:t>Inflation</a:t>
            </a:r>
            <a:r>
              <a:rPr lang="de-DE" altLang="de-DE" sz="1200" b="0">
                <a:latin typeface="Arial" panose="020B0604020202020204" pitchFamily="34" charset="0"/>
                <a:cs typeface="Arial" panose="020B0604020202020204" pitchFamily="34" charset="0"/>
              </a:rPr>
              <a:t> bzw. die Unterscheidung von nominellen und realen Größen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und die dritte auf </a:t>
            </a:r>
            <a:r>
              <a:rPr lang="de-DE" altLang="de-DE" sz="1200">
                <a:latin typeface="Arial" panose="020B0604020202020204" pitchFamily="34" charset="0"/>
                <a:cs typeface="Arial" panose="020B0604020202020204" pitchFamily="34" charset="0"/>
              </a:rPr>
              <a:t>Risikostreuung</a:t>
            </a:r>
            <a:r>
              <a:rPr lang="de-DE" altLang="de-DE" sz="1200" b="0">
                <a:latin typeface="Arial" panose="020B0604020202020204" pitchFamily="34" charset="0"/>
                <a:cs typeface="Arial" panose="020B0604020202020204" pitchFamily="34" charset="0"/>
              </a:rPr>
              <a:t> = Diversifikation. Die Kenntnis dieser drei Aspekte ist ausschlaggebend für gute Anlage- oder Vorsorgeentscheidungen. </a:t>
            </a:r>
          </a:p>
          <a:p>
            <a:r>
              <a:rPr lang="de-DE" altLang="de-DE" sz="1200" b="0">
                <a:latin typeface="Arial" panose="020B0604020202020204" pitchFamily="34" charset="0"/>
                <a:cs typeface="Arial" panose="020B0604020202020204" pitchFamily="34" charset="0"/>
              </a:rPr>
              <a:t>                                Bei der </a:t>
            </a:r>
            <a:r>
              <a:rPr lang="de-DE" altLang="de-DE" sz="1200">
                <a:latin typeface="Arial" panose="020B0604020202020204" pitchFamily="34" charset="0"/>
                <a:cs typeface="Arial" panose="020B0604020202020204" pitchFamily="34" charset="0"/>
              </a:rPr>
              <a:t>Ergebnisinterpretation</a:t>
            </a:r>
            <a:r>
              <a:rPr lang="de-DE" altLang="de-DE" sz="1200" b="0">
                <a:latin typeface="Arial" panose="020B0604020202020204" pitchFamily="34" charset="0"/>
                <a:cs typeface="Arial" panose="020B0604020202020204" pitchFamily="34" charset="0"/>
              </a:rPr>
              <a:t> sollte gesagt werden, dass allein durch blindes Raten im Durchschnitt 1,16 Punkte erzielt werden (nämlich 0,33 plus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0,33 plus 0,5), da ja zwei Fragen eine Ratewahrscheinlichkeit von jeweils 1/3 und die dritte eine Ratewahrscheinlichkeit von ½ aufweisen.</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a:t>
            </a:r>
            <a:endParaRPr lang="de-DE" altLang="de-DE" sz="600" b="0">
              <a:latin typeface="Arial" panose="020B0604020202020204" pitchFamily="34" charset="0"/>
              <a:cs typeface="Arial" panose="020B0604020202020204" pitchFamily="34" charset="0"/>
            </a:endParaRPr>
          </a:p>
          <a:p>
            <a:r>
              <a:rPr lang="de-DE" altLang="de-DE" sz="1200">
                <a:latin typeface="Arial" panose="020B0604020202020204" pitchFamily="34" charset="0"/>
                <a:cs typeface="Arial" panose="020B0604020202020204" pitchFamily="34" charset="0"/>
              </a:rPr>
              <a:t>Genderbezug</a:t>
            </a:r>
            <a:r>
              <a:rPr lang="de-DE" altLang="de-DE" sz="1200" b="0">
                <a:latin typeface="Arial" panose="020B0604020202020204" pitchFamily="34" charset="0"/>
                <a:cs typeface="Arial" panose="020B0604020202020204" pitchFamily="34" charset="0"/>
              </a:rPr>
              <a:t>: Die auf Folie 5 unten rechts in Grau erkennbaren Werte Männer = 2,26 sowie Frauen = 1,78 stammen aus der Studie von Frau Prof. Dr. Niessen-Ruenzi.</a:t>
            </a:r>
          </a:p>
          <a:p>
            <a:r>
              <a:rPr lang="de-DE" altLang="de-DE" sz="1200" b="0">
                <a:latin typeface="Arial" panose="020B0604020202020204" pitchFamily="34" charset="0"/>
                <a:cs typeface="Arial" panose="020B0604020202020204" pitchFamily="34" charset="0"/>
              </a:rPr>
              <a:t>                         Sie schließt daraus, dass Frauen keine „rosaroten Geldanlageprodukte benötigen, wohl aber eine weitere Förderung in Hinblick auf ihr Finanzwissen sowie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ggfs. eine andere Form der Finanzberatung. Vgl. weiterführend folgenden Link zu einer Publikation von Prof. Dr. Niessen-Ruenzi: </a:t>
            </a:r>
            <a:br>
              <a:rPr lang="de-DE" altLang="de-DE" sz="1200" b="0">
                <a:latin typeface="Arial" panose="020B0604020202020204" pitchFamily="34" charset="0"/>
                <a:cs typeface="Arial" panose="020B0604020202020204" pitchFamily="34" charset="0"/>
              </a:rPr>
            </a:br>
            <a:r>
              <a:rPr lang="de-DE" altLang="de-DE" sz="1200" b="0">
                <a:latin typeface="Arial" panose="020B0604020202020204" pitchFamily="34" charset="0"/>
                <a:cs typeface="Arial" panose="020B0604020202020204" pitchFamily="34" charset="0"/>
              </a:rPr>
              <a:t>                         Link: </a:t>
            </a:r>
            <a:r>
              <a:rPr lang="de-DE" altLang="de-DE" sz="1200" b="0">
                <a:latin typeface="Arial" panose="020B0604020202020204" pitchFamily="34" charset="0"/>
                <a:cs typeface="Arial" panose="020B0604020202020204" pitchFamily="34" charset="0"/>
                <a:hlinkClick r:id="rId3"/>
              </a:rPr>
              <a:t>https://schliesslich-ist-es-ihr-geld.de/geschlechtsspezifische-unterschiede-an-finanzmaerkten-brauchen-wir-eine-rosa-aktie/#more-5194</a:t>
            </a:r>
            <a:endParaRPr lang="de-DE" altLang="de-DE" sz="1200" b="0">
              <a:latin typeface="Arial" panose="020B0604020202020204" pitchFamily="34" charset="0"/>
              <a:cs typeface="Arial" panose="020B0604020202020204" pitchFamily="34" charset="0"/>
            </a:endParaRPr>
          </a:p>
          <a:p>
            <a:r>
              <a:rPr lang="de-DE" altLang="de-DE" sz="1200" b="0">
                <a:latin typeface="Arial" panose="020B0604020202020204" pitchFamily="34" charset="0"/>
                <a:cs typeface="Arial" panose="020B0604020202020204" pitchFamily="34" charset="0"/>
              </a:rPr>
              <a:t> </a:t>
            </a:r>
          </a:p>
          <a:p>
            <a:r>
              <a:rPr lang="de-DE" altLang="de-DE" sz="1200" b="0">
                <a:latin typeface="Arial" panose="020B0604020202020204" pitchFamily="34" charset="0"/>
                <a:cs typeface="Arial" panose="020B0604020202020204" pitchFamily="34" charset="0"/>
              </a:rPr>
              <a:t> . </a:t>
            </a:r>
          </a:p>
          <a:p>
            <a:endParaRPr lang="de-DE" altLang="de-DE" sz="1400">
              <a:latin typeface="Arial" panose="020B0604020202020204" pitchFamily="34" charset="0"/>
              <a:cs typeface="Arial" panose="020B0604020202020204" pitchFamily="34" charset="0"/>
            </a:endParaRPr>
          </a:p>
          <a:p>
            <a:endParaRPr lang="de-DE" altLang="de-DE" sz="1400">
              <a:latin typeface="Arial" panose="020B0604020202020204" pitchFamily="34" charset="0"/>
              <a:cs typeface="Arial" panose="020B0604020202020204" pitchFamily="34" charset="0"/>
            </a:endParaRPr>
          </a:p>
          <a:p>
            <a:endParaRPr lang="de-DE" altLang="de-DE" sz="1400">
              <a:latin typeface="Arial" panose="020B0604020202020204" pitchFamily="34" charset="0"/>
              <a:cs typeface="Arial" panose="020B0604020202020204" pitchFamily="34" charset="0"/>
            </a:endParaRPr>
          </a:p>
          <a:p>
            <a:endParaRPr lang="de-DE" altLang="de-DE" sz="1200" b="0">
              <a:latin typeface="Arial" panose="020B0604020202020204" pitchFamily="34" charset="0"/>
              <a:cs typeface="Arial" panose="020B0604020202020204" pitchFamily="34" charset="0"/>
            </a:endParaRPr>
          </a:p>
          <a:p>
            <a:endParaRPr lang="de-DE" altLang="de-DE">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Abbildakt">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Abbildak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49FFF"/>
        </a:solidFill>
        <a:ln w="25400"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Sylfaen" pitchFamily="18" charset="0"/>
          </a:defRPr>
        </a:defPPr>
      </a:lstStyle>
    </a:spDef>
    <a:lnDef>
      <a:spPr bwMode="auto">
        <a:xfrm>
          <a:off x="0" y="0"/>
          <a:ext cx="1" cy="1"/>
        </a:xfrm>
        <a:custGeom>
          <a:avLst/>
          <a:gdLst/>
          <a:ahLst/>
          <a:cxnLst/>
          <a:rect l="0" t="0" r="0" b="0"/>
          <a:pathLst/>
        </a:custGeom>
        <a:solidFill>
          <a:srgbClr val="D49FFF"/>
        </a:solidFill>
        <a:ln w="25400"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Sylfaen" pitchFamily="18" charset="0"/>
          </a:defRPr>
        </a:defPPr>
      </a:lstStyle>
    </a:lnDef>
  </a:objectDefaults>
  <a:extraClrSchemeLst>
    <a:extraClrScheme>
      <a:clrScheme name="Abbildak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bbildak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bbildak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bbildak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bbildak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bbildak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bbildak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18</Pages>
  <Words>1160</Words>
  <Application>Microsoft Macintosh PowerPoint</Application>
  <PresentationFormat>Breitbild</PresentationFormat>
  <Paragraphs>73</Paragraphs>
  <Slides>7</Slides>
  <Notes>4</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7</vt:i4>
      </vt:variant>
    </vt:vector>
  </HeadingPairs>
  <TitlesOfParts>
    <vt:vector size="14" baseType="lpstr">
      <vt:lpstr>Sylfaen</vt:lpstr>
      <vt:lpstr>Arial</vt:lpstr>
      <vt:lpstr>AvantGarde Md BT</vt:lpstr>
      <vt:lpstr>Abadi MT Condensed Light</vt:lpstr>
      <vt:lpstr>Calibri</vt:lpstr>
      <vt:lpstr>Wingdings</vt:lpstr>
      <vt:lpstr>Abbildakt</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Finanzpsychologie</dc:title>
  <dc:subject>Anlagepsychologie - Behavioral Finance</dc:subject>
  <dc:creator>Prof. Dr. Hartmut Walz</dc:creator>
  <cp:lastModifiedBy>Kristina Scheuermann</cp:lastModifiedBy>
  <cp:revision>458</cp:revision>
  <cp:lastPrinted>2019-02-27T17:54:18Z</cp:lastPrinted>
  <dcterms:created xsi:type="dcterms:W3CDTF">1997-02-15T22:18:08Z</dcterms:created>
  <dcterms:modified xsi:type="dcterms:W3CDTF">2022-11-14T09:33:53Z</dcterms:modified>
</cp:coreProperties>
</file>